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3"/>
  </p:notesMasterIdLst>
  <p:sldIdLst>
    <p:sldId id="256" r:id="rId2"/>
    <p:sldId id="304" r:id="rId3"/>
    <p:sldId id="325" r:id="rId4"/>
    <p:sldId id="358" r:id="rId5"/>
    <p:sldId id="353" r:id="rId6"/>
    <p:sldId id="360" r:id="rId7"/>
    <p:sldId id="336" r:id="rId8"/>
    <p:sldId id="356" r:id="rId9"/>
    <p:sldId id="359" r:id="rId10"/>
    <p:sldId id="363" r:id="rId11"/>
    <p:sldId id="367" r:id="rId12"/>
    <p:sldId id="368" r:id="rId13"/>
    <p:sldId id="337" r:id="rId14"/>
    <p:sldId id="350" r:id="rId15"/>
    <p:sldId id="342" r:id="rId16"/>
    <p:sldId id="343" r:id="rId17"/>
    <p:sldId id="344" r:id="rId18"/>
    <p:sldId id="346" r:id="rId19"/>
    <p:sldId id="347" r:id="rId20"/>
    <p:sldId id="348" r:id="rId21"/>
    <p:sldId id="349" r:id="rId22"/>
    <p:sldId id="361" r:id="rId23"/>
    <p:sldId id="331" r:id="rId24"/>
    <p:sldId id="311" r:id="rId25"/>
    <p:sldId id="355" r:id="rId26"/>
    <p:sldId id="352" r:id="rId27"/>
    <p:sldId id="364" r:id="rId28"/>
    <p:sldId id="365" r:id="rId29"/>
    <p:sldId id="366" r:id="rId30"/>
    <p:sldId id="357" r:id="rId31"/>
    <p:sldId id="295" r:id="rId32"/>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varScale="1">
        <p:scale>
          <a:sx n="110" d="100"/>
          <a:sy n="110" d="100"/>
        </p:scale>
        <p:origin x="1620" y="78"/>
      </p:cViewPr>
      <p:guideLst>
        <p:guide orient="horz" pos="2160"/>
        <p:guide pos="2880"/>
      </p:guideLst>
    </p:cSldViewPr>
  </p:slideViewPr>
  <p:outlineViewPr>
    <p:cViewPr>
      <p:scale>
        <a:sx n="33" d="100"/>
        <a:sy n="33" d="100"/>
      </p:scale>
      <p:origin x="0" y="125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362034552406457"/>
          <c:y val="6.8965517241379309E-2"/>
          <c:w val="0.66166834842784295"/>
          <c:h val="0.92390910187950648"/>
        </c:manualLayout>
      </c:layout>
      <c:barChart>
        <c:barDir val="bar"/>
        <c:grouping val="clustered"/>
        <c:varyColors val="0"/>
        <c:ser>
          <c:idx val="0"/>
          <c:order val="0"/>
          <c:tx>
            <c:strRef>
              <c:f>Sheet1!$B$1</c:f>
              <c:strCache>
                <c:ptCount val="1"/>
                <c:pt idx="0">
                  <c:v>არასანდო ქვეყნები</c:v>
                </c:pt>
              </c:strCache>
            </c:strRef>
          </c:tx>
          <c:spPr>
            <a:solidFill>
              <a:schemeClr val="bg1">
                <a:lumMod val="75000"/>
              </a:schemeClr>
            </a:solidFill>
            <a:ln>
              <a:solidFill>
                <a:schemeClr val="tx1">
                  <a:lumMod val="65000"/>
                  <a:lumOff val="35000"/>
                </a:schemeClr>
              </a:solidFill>
            </a:ln>
          </c:spPr>
          <c:invertIfNegative val="0"/>
          <c:dLbls>
            <c:numFmt formatCode="0%" sourceLinked="0"/>
            <c:spPr>
              <a:noFill/>
              <a:ln>
                <a:noFill/>
              </a:ln>
              <a:effectLst/>
            </c:spPr>
            <c:txPr>
              <a:bodyPr/>
              <a:lstStyle/>
              <a:p>
                <a:pPr>
                  <a:defRPr sz="1400" b="0">
                    <a:solidFill>
                      <a:schemeClr val="tx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Sheet1!$A$2:$A$15</c:f>
              <c:strCache>
                <c:ptCount val="13"/>
                <c:pt idx="0">
                  <c:v>გერმანია</c:v>
                </c:pt>
                <c:pt idx="1">
                  <c:v>საფრანგეთი</c:v>
                </c:pt>
                <c:pt idx="2">
                  <c:v>შვეიცარია</c:v>
                </c:pt>
                <c:pt idx="3">
                  <c:v>ისრაელი</c:v>
                </c:pt>
                <c:pt idx="4">
                  <c:v>ამერიკა</c:v>
                </c:pt>
                <c:pt idx="5">
                  <c:v>საქართველო</c:v>
                </c:pt>
                <c:pt idx="6">
                  <c:v>პოლონეთი</c:v>
                </c:pt>
                <c:pt idx="7">
                  <c:v>უკრაინა</c:v>
                </c:pt>
                <c:pt idx="8">
                  <c:v>თურქეთი</c:v>
                </c:pt>
                <c:pt idx="9">
                  <c:v>ბელორუსია</c:v>
                </c:pt>
                <c:pt idx="10">
                  <c:v>ინდოეთი</c:v>
                </c:pt>
                <c:pt idx="11">
                  <c:v>სომხეთი</c:v>
                </c:pt>
                <c:pt idx="12">
                  <c:v>ჩინეთი</c:v>
                </c:pt>
              </c:strCache>
            </c:strRef>
          </c:cat>
          <c:val>
            <c:numRef>
              <c:f>Sheet1!$B$2:$B$15</c:f>
              <c:numCache>
                <c:formatCode>0%</c:formatCode>
                <c:ptCount val="13"/>
                <c:pt idx="0">
                  <c:v>-8.3333333333333332E-3</c:v>
                </c:pt>
                <c:pt idx="1">
                  <c:v>-4.6666666666666669E-2</c:v>
                </c:pt>
                <c:pt idx="2">
                  <c:v>-5.3333333333333337E-2</c:v>
                </c:pt>
                <c:pt idx="3">
                  <c:v>-7.4999999999999997E-2</c:v>
                </c:pt>
                <c:pt idx="4">
                  <c:v>-7.8333333333333338E-2</c:v>
                </c:pt>
                <c:pt idx="5">
                  <c:v>-0.23</c:v>
                </c:pt>
                <c:pt idx="6">
                  <c:v>-8.666666666666667E-2</c:v>
                </c:pt>
                <c:pt idx="7">
                  <c:v>-0.155</c:v>
                </c:pt>
                <c:pt idx="8">
                  <c:v>-0.28333333333333333</c:v>
                </c:pt>
                <c:pt idx="9">
                  <c:v>-0.12833333333333333</c:v>
                </c:pt>
                <c:pt idx="10">
                  <c:v>-0.54</c:v>
                </c:pt>
                <c:pt idx="11">
                  <c:v>-0.60333333333333339</c:v>
                </c:pt>
                <c:pt idx="12">
                  <c:v>-0.65</c:v>
                </c:pt>
              </c:numCache>
            </c:numRef>
          </c:val>
          <c:extLst xmlns:c16r2="http://schemas.microsoft.com/office/drawing/2015/06/chart">
            <c:ext xmlns:c16="http://schemas.microsoft.com/office/drawing/2014/chart" uri="{C3380CC4-5D6E-409C-BE32-E72D297353CC}">
              <c16:uniqueId val="{00000000-8474-4B05-BF45-C1B19A79BDCE}"/>
            </c:ext>
          </c:extLst>
        </c:ser>
        <c:ser>
          <c:idx val="1"/>
          <c:order val="1"/>
          <c:tx>
            <c:strRef>
              <c:f>Sheet1!$C$1</c:f>
              <c:strCache>
                <c:ptCount val="1"/>
                <c:pt idx="0">
                  <c:v>სანდო ქვეყნები</c:v>
                </c:pt>
              </c:strCache>
            </c:strRef>
          </c:tx>
          <c:spPr>
            <a:solidFill>
              <a:schemeClr val="accent1"/>
            </a:solidFill>
            <a:ln>
              <a:solidFill>
                <a:schemeClr val="tx1">
                  <a:lumMod val="50000"/>
                  <a:lumOff val="50000"/>
                </a:schemeClr>
              </a:solidFill>
            </a:ln>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Sheet1!$A$2:$A$15</c:f>
              <c:strCache>
                <c:ptCount val="13"/>
                <c:pt idx="0">
                  <c:v>გერმანია</c:v>
                </c:pt>
                <c:pt idx="1">
                  <c:v>საფრანგეთი</c:v>
                </c:pt>
                <c:pt idx="2">
                  <c:v>შვეიცარია</c:v>
                </c:pt>
                <c:pt idx="3">
                  <c:v>ისრაელი</c:v>
                </c:pt>
                <c:pt idx="4">
                  <c:v>ამერიკა</c:v>
                </c:pt>
                <c:pt idx="5">
                  <c:v>საქართველო</c:v>
                </c:pt>
                <c:pt idx="6">
                  <c:v>პოლონეთი</c:v>
                </c:pt>
                <c:pt idx="7">
                  <c:v>უკრაინა</c:v>
                </c:pt>
                <c:pt idx="8">
                  <c:v>თურქეთი</c:v>
                </c:pt>
                <c:pt idx="9">
                  <c:v>ბელორუსია</c:v>
                </c:pt>
                <c:pt idx="10">
                  <c:v>ინდოეთი</c:v>
                </c:pt>
                <c:pt idx="11">
                  <c:v>სომხეთი</c:v>
                </c:pt>
                <c:pt idx="12">
                  <c:v>ჩინეთი</c:v>
                </c:pt>
              </c:strCache>
            </c:strRef>
          </c:cat>
          <c:val>
            <c:numRef>
              <c:f>Sheet1!$C$2:$C$15</c:f>
              <c:numCache>
                <c:formatCode>0%</c:formatCode>
                <c:ptCount val="13"/>
                <c:pt idx="0">
                  <c:v>0.8783333333333333</c:v>
                </c:pt>
                <c:pt idx="1">
                  <c:v>0.61</c:v>
                </c:pt>
                <c:pt idx="2">
                  <c:v>0.57999999999999996</c:v>
                </c:pt>
                <c:pt idx="3">
                  <c:v>0.49333333333333335</c:v>
                </c:pt>
                <c:pt idx="4">
                  <c:v>0.47499999999999998</c:v>
                </c:pt>
                <c:pt idx="5">
                  <c:v>0.33833333333333332</c:v>
                </c:pt>
                <c:pt idx="6">
                  <c:v>0.27333333333333332</c:v>
                </c:pt>
                <c:pt idx="7">
                  <c:v>0.21166666666666667</c:v>
                </c:pt>
                <c:pt idx="8">
                  <c:v>0.20166666666666666</c:v>
                </c:pt>
                <c:pt idx="9">
                  <c:v>0.17333333333333334</c:v>
                </c:pt>
                <c:pt idx="10">
                  <c:v>0.10666666666666667</c:v>
                </c:pt>
                <c:pt idx="11">
                  <c:v>3.3333333333333333E-2</c:v>
                </c:pt>
                <c:pt idx="12">
                  <c:v>2.5000000000000001E-2</c:v>
                </c:pt>
              </c:numCache>
            </c:numRef>
          </c:val>
          <c:extLst xmlns:c16r2="http://schemas.microsoft.com/office/drawing/2015/06/chart">
            <c:ext xmlns:c16="http://schemas.microsoft.com/office/drawing/2014/chart" uri="{C3380CC4-5D6E-409C-BE32-E72D297353CC}">
              <c16:uniqueId val="{00000001-8474-4B05-BF45-C1B19A79BDCE}"/>
            </c:ext>
          </c:extLst>
        </c:ser>
        <c:dLbls>
          <c:showLegendKey val="0"/>
          <c:showVal val="1"/>
          <c:showCatName val="0"/>
          <c:showSerName val="0"/>
          <c:showPercent val="0"/>
          <c:showBubbleSize val="0"/>
        </c:dLbls>
        <c:gapWidth val="175"/>
        <c:overlap val="100"/>
        <c:axId val="1706821440"/>
        <c:axId val="1706814912"/>
      </c:barChart>
      <c:catAx>
        <c:axId val="1706821440"/>
        <c:scaling>
          <c:orientation val="minMax"/>
        </c:scaling>
        <c:delete val="0"/>
        <c:axPos val="l"/>
        <c:numFmt formatCode="General" sourceLinked="0"/>
        <c:majorTickMark val="none"/>
        <c:minorTickMark val="none"/>
        <c:tickLblPos val="low"/>
        <c:spPr>
          <a:ln>
            <a:solidFill>
              <a:schemeClr val="tx1">
                <a:lumMod val="50000"/>
                <a:lumOff val="50000"/>
              </a:schemeClr>
            </a:solidFill>
          </a:ln>
        </c:spPr>
        <c:txPr>
          <a:bodyPr rot="0" vert="horz"/>
          <a:lstStyle/>
          <a:p>
            <a:pPr>
              <a:defRPr sz="1400"/>
            </a:pPr>
            <a:endParaRPr lang="en-US"/>
          </a:p>
        </c:txPr>
        <c:crossAx val="1706814912"/>
        <c:crosses val="autoZero"/>
        <c:auto val="1"/>
        <c:lblAlgn val="ctr"/>
        <c:lblOffset val="100"/>
        <c:noMultiLvlLbl val="0"/>
      </c:catAx>
      <c:valAx>
        <c:axId val="1706814912"/>
        <c:scaling>
          <c:orientation val="minMax"/>
        </c:scaling>
        <c:delete val="1"/>
        <c:axPos val="b"/>
        <c:numFmt formatCode="0%" sourceLinked="1"/>
        <c:majorTickMark val="out"/>
        <c:minorTickMark val="none"/>
        <c:tickLblPos val="nextTo"/>
        <c:crossAx val="1706821440"/>
        <c:crosses val="autoZero"/>
        <c:crossBetween val="between"/>
        <c:minorUnit val="2E-3"/>
      </c:valAx>
    </c:plotArea>
    <c:legend>
      <c:legendPos val="t"/>
      <c:layout>
        <c:manualLayout>
          <c:xMode val="edge"/>
          <c:yMode val="edge"/>
          <c:x val="0.37988813898262719"/>
          <c:y val="0"/>
          <c:w val="0.62011186101737281"/>
          <c:h val="8.7499242883101153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EC6F9D77-4E85-4AEB-9091-CA4D8F28AA4D}" type="datetimeFigureOut">
              <a:rPr lang="en-US" smtClean="0"/>
              <a:t>1/29/2018</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C2888A0B-7D3A-44F6-A3A2-3012891CD316}" type="slidenum">
              <a:rPr lang="en-US" smtClean="0"/>
              <a:t>‹#›</a:t>
            </a:fld>
            <a:endParaRPr lang="en-US"/>
          </a:p>
        </p:txBody>
      </p:sp>
    </p:spTree>
    <p:extLst>
      <p:ext uri="{BB962C8B-B14F-4D97-AF65-F5344CB8AC3E}">
        <p14:creationId xmlns:p14="http://schemas.microsoft.com/office/powerpoint/2010/main" val="3070850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B70A5AC-DFCE-41A8-97CC-430070ED7E52}" type="datetime1">
              <a:rPr lang="en-US" smtClean="0"/>
              <a:t>1/29/2018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2C96661-CE86-4456-9500-084D21D1FC3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7C8A74-A33A-4395-8C32-D3B3E51C9F7A}" type="datetime1">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96661-CE86-4456-9500-084D21D1FC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AFC043-3DEF-4403-8336-D887E1FBABBA}" type="datetime1">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96661-CE86-4456-9500-084D21D1FC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F87B60-6C6D-4098-B824-A0824915DFF4}" type="datetime1">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96661-CE86-4456-9500-084D21D1FC32}" type="slidenum">
              <a:rPr lang="en-US" smtClean="0"/>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22B9952-04FA-41AD-B964-65C3643B8A06}" type="datetime1">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96661-CE86-4456-9500-084D21D1FC3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109398-B3F3-4D0D-9AAF-A3CC110C257B}" type="datetime1">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C96661-CE86-4456-9500-084D21D1FC32}" type="slidenum">
              <a:rPr lang="en-US" smtClean="0"/>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E077E7A-F1B6-4AF6-8628-22311C3A8E8B}" type="datetime1">
              <a:rPr lang="en-US" smtClean="0"/>
              <a:t>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C96661-CE86-4456-9500-084D21D1FC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6235D96-0CC5-457A-9B6A-DFD3D7DB89DB}" type="datetime1">
              <a:rPr lang="en-US" smtClean="0"/>
              <a:t>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C96661-CE86-4456-9500-084D21D1FC32}" type="slidenum">
              <a:rPr lang="en-US" smtClean="0"/>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8B37D9-228B-4254-951B-515CAD177A61}" type="datetime1">
              <a:rPr lang="en-US" smtClean="0"/>
              <a:t>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C96661-CE86-4456-9500-084D21D1FC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E25FF62-4229-4983-8D41-44B2E62E4B04}" type="datetime1">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C96661-CE86-4456-9500-084D21D1FC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CC4B969-1094-40E4-A703-D200642E7690}" type="datetime1">
              <a:rPr lang="en-US" smtClean="0"/>
              <a:t>1/29/2018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2C96661-CE86-4456-9500-084D21D1FC3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032946A-B608-4C20-9162-AF9CAD0C42DD}" type="datetime1">
              <a:rPr lang="en-US" smtClean="0"/>
              <a:t>1/29/2018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2C96661-CE86-4456-9500-084D21D1FC3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ka-GE" sz="4000" dirty="0" smtClean="0"/>
              <a:t>მედიკამენტების გაიაფების პროგრამა</a:t>
            </a:r>
            <a:endParaRPr lang="en-US" sz="4000" dirty="0"/>
          </a:p>
        </p:txBody>
      </p:sp>
      <p:sp>
        <p:nvSpPr>
          <p:cNvPr id="4" name="TextBox 3"/>
          <p:cNvSpPr txBox="1"/>
          <p:nvPr/>
        </p:nvSpPr>
        <p:spPr>
          <a:xfrm>
            <a:off x="4419600" y="198416"/>
            <a:ext cx="4495800" cy="369332"/>
          </a:xfrm>
          <a:prstGeom prst="rect">
            <a:avLst/>
          </a:prstGeom>
          <a:noFill/>
        </p:spPr>
        <p:txBody>
          <a:bodyPr wrap="square" rtlCol="0">
            <a:spAutoFit/>
          </a:bodyPr>
          <a:lstStyle/>
          <a:p>
            <a:pPr algn="r"/>
            <a:r>
              <a:rPr lang="ka-GE" dirty="0" smtClean="0"/>
              <a:t>26 იანვარი, 2018 წელი </a:t>
            </a:r>
            <a:endParaRPr lang="en-US" dirty="0"/>
          </a:p>
        </p:txBody>
      </p:sp>
      <p:sp>
        <p:nvSpPr>
          <p:cNvPr id="5" name="Slide Number Placeholder 4"/>
          <p:cNvSpPr>
            <a:spLocks noGrp="1"/>
          </p:cNvSpPr>
          <p:nvPr>
            <p:ph type="sldNum" sz="quarter" idx="12"/>
          </p:nvPr>
        </p:nvSpPr>
        <p:spPr/>
        <p:txBody>
          <a:bodyPr/>
          <a:lstStyle/>
          <a:p>
            <a:fld id="{82C96661-CE86-4456-9500-084D21D1FC32}" type="slidenum">
              <a:rPr lang="en-US" smtClean="0"/>
              <a:t>1</a:t>
            </a:fld>
            <a:endParaRPr lang="en-US"/>
          </a:p>
        </p:txBody>
      </p:sp>
    </p:spTree>
    <p:extLst>
      <p:ext uri="{BB962C8B-B14F-4D97-AF65-F5344CB8AC3E}">
        <p14:creationId xmlns:p14="http://schemas.microsoft.com/office/powerpoint/2010/main" val="42058954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382000" cy="5029200"/>
          </a:xfrm>
        </p:spPr>
        <p:txBody>
          <a:bodyPr>
            <a:normAutofit/>
          </a:bodyPr>
          <a:lstStyle/>
          <a:p>
            <a:pPr marL="109728" indent="0" algn="just">
              <a:buNone/>
            </a:pPr>
            <a:r>
              <a:rPr lang="ka-GE" sz="1600" dirty="0" smtClean="0"/>
              <a:t>ზემოთ აღნიშნულის შესაბამისად დაანგარიშებულია მიმდინარე პროგრამაში არსებული 19 მედიკამენტი და პროექტის გაფართოებისთვის საჭირო 23 მედიკამენტი. ამ მაგალითებზე ნაჩვენებია, რომ სხვადასხვა ჯგუფის მიერ გადახდილი თანხები შესაძლოა იყოს განსხვავებული და ცვალებადი, თუმცა არსებულ საცალო ფასთან შედარებით გაცილებით დაბალი. </a:t>
            </a:r>
            <a:endParaRPr lang="en-US" sz="1600" dirty="0"/>
          </a:p>
          <a:p>
            <a:pPr marL="109728" indent="0" algn="just">
              <a:buNone/>
            </a:pPr>
            <a:endParaRPr lang="ka-GE" sz="1600" b="1" dirty="0" smtClean="0"/>
          </a:p>
          <a:p>
            <a:pPr marL="109728" indent="0" algn="just">
              <a:buNone/>
            </a:pPr>
            <a:r>
              <a:rPr lang="ka-GE" sz="1600" dirty="0" smtClean="0"/>
              <a:t>მიმდინარე პროექტით გათვალისწინებული </a:t>
            </a:r>
            <a:r>
              <a:rPr lang="en-US" sz="1600" dirty="0" smtClean="0"/>
              <a:t>1</a:t>
            </a:r>
            <a:r>
              <a:rPr lang="ka-GE" sz="1600" dirty="0" smtClean="0"/>
              <a:t>9 მედიკამენტის სატენდერო შესასყიდი ღირებულება შეადგენ</a:t>
            </a:r>
            <a:r>
              <a:rPr lang="ka-GE" sz="1600" dirty="0"/>
              <a:t>ს</a:t>
            </a:r>
            <a:r>
              <a:rPr lang="ka-GE" sz="1600" dirty="0" smtClean="0"/>
              <a:t> დაახლოებით 4,25 მლნ ევროს, საიდანაც 3,2 მლნ ევრო დაბრუნდება მოსახლეობის მიერ გადახდილი თანხებით და სახელმწიფოს რეალური დანახარჯი 1,0 მლნ. ევრო - დაახლოებით სატენდერო ღირებულების </a:t>
            </a:r>
            <a:r>
              <a:rPr lang="ka-GE" sz="1600" dirty="0" smtClean="0"/>
              <a:t>24%.</a:t>
            </a:r>
            <a:endParaRPr lang="ka-GE" sz="1600" dirty="0" smtClean="0"/>
          </a:p>
          <a:p>
            <a:pPr marL="109728" indent="0" algn="just">
              <a:buNone/>
            </a:pPr>
            <a:endParaRPr lang="ka-GE" sz="1600" dirty="0"/>
          </a:p>
          <a:p>
            <a:pPr marL="109728" indent="0" algn="just">
              <a:buNone/>
            </a:pPr>
            <a:r>
              <a:rPr lang="ka-GE" sz="1600" dirty="0" smtClean="0"/>
              <a:t>23 მედიკამენტზე მოძიებული იქნა პარალელური იმპორტის ფასები, რის მიხედვითაც გამოყვანილია სავარაუდო </a:t>
            </a:r>
            <a:r>
              <a:rPr lang="ka-GE" sz="1600" dirty="0"/>
              <a:t>სატენდერო შესასყიდი </a:t>
            </a:r>
            <a:r>
              <a:rPr lang="ka-GE" sz="1600" dirty="0" smtClean="0"/>
              <a:t>ღირებულება. შესაბამისად ჯამური ღირებულება </a:t>
            </a:r>
            <a:r>
              <a:rPr lang="ka-GE" sz="1600" dirty="0"/>
              <a:t>შეადგენს დაახლოებით </a:t>
            </a:r>
            <a:r>
              <a:rPr lang="ka-GE" sz="1600" dirty="0" smtClean="0"/>
              <a:t>10,7 </a:t>
            </a:r>
            <a:r>
              <a:rPr lang="ka-GE" sz="1600" dirty="0" smtClean="0"/>
              <a:t>მლნ </a:t>
            </a:r>
            <a:r>
              <a:rPr lang="ka-GE" sz="1600" dirty="0"/>
              <a:t>ევროს, საიდანაც </a:t>
            </a:r>
            <a:r>
              <a:rPr lang="ka-GE" sz="1600" dirty="0" smtClean="0"/>
              <a:t>8,7 მლნ </a:t>
            </a:r>
            <a:r>
              <a:rPr lang="ka-GE" sz="1600" dirty="0"/>
              <a:t>ევრო დაბრუნდება მოსახლეობის მიერ გადახდილი თანხებით და სახელმწიფოს რეალური დანახარჯი </a:t>
            </a:r>
            <a:r>
              <a:rPr lang="ka-GE" sz="1600" dirty="0" smtClean="0"/>
              <a:t>2 </a:t>
            </a:r>
            <a:r>
              <a:rPr lang="ka-GE" sz="1600" dirty="0"/>
              <a:t>მლნ. ევრო - დაახლოებით სატენდერო ღირებულების </a:t>
            </a:r>
            <a:r>
              <a:rPr lang="ka-GE" sz="1600" dirty="0" smtClean="0"/>
              <a:t>18%.</a:t>
            </a:r>
            <a:endParaRPr lang="ka-GE" sz="1600" dirty="0"/>
          </a:p>
          <a:p>
            <a:pPr marL="109728" indent="0" algn="just">
              <a:buNone/>
            </a:pPr>
            <a:endParaRPr lang="ka-GE" sz="1600" b="1" dirty="0"/>
          </a:p>
          <a:p>
            <a:pPr marL="109728" indent="0" algn="just">
              <a:buNone/>
            </a:pPr>
            <a:endParaRPr lang="ka-GE" sz="1900" b="1" dirty="0" smtClean="0"/>
          </a:p>
          <a:p>
            <a:pPr marL="109728" indent="0" algn="just">
              <a:buNone/>
            </a:pPr>
            <a:endParaRPr lang="ka-GE" sz="1800" dirty="0" smtClean="0"/>
          </a:p>
          <a:p>
            <a:pPr marL="109728" indent="0" algn="just">
              <a:buNone/>
            </a:pPr>
            <a:endParaRPr lang="ka-GE" sz="1800" dirty="0" smtClean="0"/>
          </a:p>
          <a:p>
            <a:pPr marL="109728" indent="0">
              <a:buNone/>
            </a:pPr>
            <a:endParaRPr lang="ka-GE" sz="1800" dirty="0"/>
          </a:p>
          <a:p>
            <a:pPr marL="109728" indent="0">
              <a:buNone/>
            </a:pPr>
            <a:endParaRPr lang="en-US" sz="1800" dirty="0"/>
          </a:p>
          <a:p>
            <a:endParaRPr lang="ka-GE" sz="1800" dirty="0" smtClean="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10</a:t>
            </a:fld>
            <a:endParaRPr lang="en-US"/>
          </a:p>
        </p:txBody>
      </p:sp>
      <p:sp>
        <p:nvSpPr>
          <p:cNvPr id="4" name="Title 3"/>
          <p:cNvSpPr>
            <a:spLocks noGrp="1"/>
          </p:cNvSpPr>
          <p:nvPr>
            <p:ph type="title"/>
          </p:nvPr>
        </p:nvSpPr>
        <p:spPr/>
        <p:txBody>
          <a:bodyPr>
            <a:normAutofit/>
          </a:bodyPr>
          <a:lstStyle/>
          <a:p>
            <a:pPr algn="ctr"/>
            <a:r>
              <a:rPr lang="ka-GE" sz="2000" dirty="0" smtClean="0">
                <a:solidFill>
                  <a:schemeClr val="tx1"/>
                </a:solidFill>
                <a:effectLst/>
              </a:rPr>
              <a:t>მოსახლეობის ქრონიკული </a:t>
            </a:r>
            <a:r>
              <a:rPr lang="ka-GE" sz="2000" dirty="0">
                <a:solidFill>
                  <a:schemeClr val="tx1"/>
                </a:solidFill>
                <a:effectLst/>
              </a:rPr>
              <a:t>დაავადებების სამკურნალო მედიკამენტებით უზრუნველყოფის პროექტის </a:t>
            </a:r>
            <a:r>
              <a:rPr lang="ka-GE" sz="2000" dirty="0" smtClean="0">
                <a:solidFill>
                  <a:schemeClr val="tx1"/>
                </a:solidFill>
                <a:effectLst/>
              </a:rPr>
              <a:t>განვითარება</a:t>
            </a:r>
            <a:endParaRPr lang="en-US" sz="2000" dirty="0">
              <a:solidFill>
                <a:schemeClr val="tx1"/>
              </a:solidFill>
            </a:endParaRPr>
          </a:p>
        </p:txBody>
      </p:sp>
    </p:spTree>
    <p:extLst>
      <p:ext uri="{BB962C8B-B14F-4D97-AF65-F5344CB8AC3E}">
        <p14:creationId xmlns:p14="http://schemas.microsoft.com/office/powerpoint/2010/main" val="6401739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382000" cy="5029200"/>
          </a:xfrm>
        </p:spPr>
        <p:txBody>
          <a:bodyPr>
            <a:normAutofit/>
          </a:bodyPr>
          <a:lstStyle/>
          <a:p>
            <a:pPr marL="109728" indent="0" algn="just">
              <a:buNone/>
            </a:pPr>
            <a:endParaRPr lang="ka-GE" sz="1600" b="1" dirty="0"/>
          </a:p>
          <a:p>
            <a:pPr marL="109728" indent="0" algn="just">
              <a:buNone/>
            </a:pPr>
            <a:endParaRPr lang="ka-GE" sz="1900" b="1" dirty="0" smtClean="0"/>
          </a:p>
          <a:p>
            <a:pPr marL="109728" indent="0" algn="just">
              <a:buNone/>
            </a:pPr>
            <a:endParaRPr lang="ka-GE" sz="1800" dirty="0" smtClean="0"/>
          </a:p>
          <a:p>
            <a:pPr marL="109728" indent="0" algn="just">
              <a:buNone/>
            </a:pPr>
            <a:endParaRPr lang="ka-GE" sz="1800" dirty="0" smtClean="0"/>
          </a:p>
          <a:p>
            <a:pPr marL="109728" indent="0">
              <a:buNone/>
            </a:pPr>
            <a:endParaRPr lang="ka-GE" sz="1800" dirty="0"/>
          </a:p>
          <a:p>
            <a:pPr marL="109728" indent="0">
              <a:buNone/>
            </a:pPr>
            <a:endParaRPr lang="en-US" sz="1800" dirty="0"/>
          </a:p>
          <a:p>
            <a:endParaRPr lang="ka-GE" sz="1800" dirty="0" smtClean="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11</a:t>
            </a:fld>
            <a:endParaRPr lang="en-US"/>
          </a:p>
        </p:txBody>
      </p:sp>
      <p:sp>
        <p:nvSpPr>
          <p:cNvPr id="4" name="Title 3"/>
          <p:cNvSpPr>
            <a:spLocks noGrp="1"/>
          </p:cNvSpPr>
          <p:nvPr>
            <p:ph type="title"/>
          </p:nvPr>
        </p:nvSpPr>
        <p:spPr/>
        <p:txBody>
          <a:bodyPr>
            <a:normAutofit/>
          </a:bodyPr>
          <a:lstStyle/>
          <a:p>
            <a:pPr algn="ctr"/>
            <a:endParaRPr lang="en-US" sz="2000" dirty="0">
              <a:solidFill>
                <a:schemeClr val="tx1"/>
              </a:solidFill>
            </a:endParaRPr>
          </a:p>
        </p:txBody>
      </p:sp>
    </p:spTree>
    <p:extLst>
      <p:ext uri="{BB962C8B-B14F-4D97-AF65-F5344CB8AC3E}">
        <p14:creationId xmlns:p14="http://schemas.microsoft.com/office/powerpoint/2010/main" val="2677616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382000" cy="5029200"/>
          </a:xfrm>
        </p:spPr>
        <p:txBody>
          <a:bodyPr>
            <a:normAutofit/>
          </a:bodyPr>
          <a:lstStyle/>
          <a:p>
            <a:pPr marL="109728" indent="0" algn="just">
              <a:buNone/>
            </a:pPr>
            <a:endParaRPr lang="ka-GE" sz="1600" b="1" dirty="0"/>
          </a:p>
          <a:p>
            <a:pPr marL="109728" indent="0" algn="just">
              <a:buNone/>
            </a:pPr>
            <a:endParaRPr lang="ka-GE" sz="1900" b="1" dirty="0" smtClean="0"/>
          </a:p>
          <a:p>
            <a:pPr marL="109728" indent="0" algn="just">
              <a:buNone/>
            </a:pPr>
            <a:endParaRPr lang="ka-GE" sz="1800" dirty="0" smtClean="0"/>
          </a:p>
          <a:p>
            <a:pPr marL="109728" indent="0" algn="just">
              <a:buNone/>
            </a:pPr>
            <a:endParaRPr lang="ka-GE" sz="1800" dirty="0" smtClean="0"/>
          </a:p>
          <a:p>
            <a:pPr marL="109728" indent="0">
              <a:buNone/>
            </a:pPr>
            <a:endParaRPr lang="ka-GE" sz="1800" dirty="0"/>
          </a:p>
          <a:p>
            <a:pPr marL="109728" indent="0">
              <a:buNone/>
            </a:pPr>
            <a:endParaRPr lang="en-US" sz="1800" dirty="0"/>
          </a:p>
          <a:p>
            <a:endParaRPr lang="ka-GE" sz="1800" dirty="0" smtClean="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12</a:t>
            </a:fld>
            <a:endParaRPr lang="en-US"/>
          </a:p>
        </p:txBody>
      </p:sp>
      <p:sp>
        <p:nvSpPr>
          <p:cNvPr id="4" name="Title 3"/>
          <p:cNvSpPr>
            <a:spLocks noGrp="1"/>
          </p:cNvSpPr>
          <p:nvPr>
            <p:ph type="title"/>
          </p:nvPr>
        </p:nvSpPr>
        <p:spPr/>
        <p:txBody>
          <a:bodyPr>
            <a:normAutofit/>
          </a:bodyPr>
          <a:lstStyle/>
          <a:p>
            <a:pPr algn="ctr"/>
            <a:endParaRPr lang="en-US" sz="2000" dirty="0">
              <a:solidFill>
                <a:schemeClr val="tx1"/>
              </a:solidFill>
            </a:endParaRPr>
          </a:p>
        </p:txBody>
      </p:sp>
    </p:spTree>
    <p:extLst>
      <p:ext uri="{BB962C8B-B14F-4D97-AF65-F5344CB8AC3E}">
        <p14:creationId xmlns:p14="http://schemas.microsoft.com/office/powerpoint/2010/main" val="33670995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109728" indent="0" algn="just">
              <a:buNone/>
            </a:pPr>
            <a:r>
              <a:rPr lang="ka-GE" sz="1800" dirty="0" smtClean="0"/>
              <a:t>პროექტის განვითარებისთვის</a:t>
            </a:r>
            <a:r>
              <a:rPr lang="ka-GE" sz="1800" dirty="0"/>
              <a:t> </a:t>
            </a:r>
            <a:r>
              <a:rPr lang="ka-GE" sz="1800" dirty="0" smtClean="0"/>
              <a:t>მნიშვნელოვანია</a:t>
            </a:r>
            <a:r>
              <a:rPr lang="ka-GE" sz="1800" dirty="0"/>
              <a:t>, რომ პროგრამით სარგებლობა შეძლოს </a:t>
            </a:r>
            <a:r>
              <a:rPr lang="ka-GE" sz="1800" dirty="0" smtClean="0"/>
              <a:t>საქართველოში მცხოვრებმა ყველა პირმა;</a:t>
            </a:r>
          </a:p>
          <a:p>
            <a:pPr marL="109728" indent="0" algn="just">
              <a:buNone/>
            </a:pPr>
            <a:endParaRPr lang="ka-GE" sz="1800" dirty="0" smtClean="0"/>
          </a:p>
          <a:p>
            <a:pPr marL="109728" indent="0" algn="just">
              <a:buNone/>
            </a:pPr>
            <a:r>
              <a:rPr lang="ka-GE" sz="1800" dirty="0" smtClean="0"/>
              <a:t>აღნიშნულ </a:t>
            </a:r>
            <a:r>
              <a:rPr lang="ka-GE" sz="1800" dirty="0"/>
              <a:t>პროექტში სახელმწიფოსა და დარგში მოღვაწე ბიზნეს სუბიექტების ერთობლივი მონაწილეობის შემთხვევაში შესაძლებელი იქნება, რომ მოხდეს მოსახლეობის ჯგუფებად კლასიფიკაცია და სახელმწიფომ უზრუნველყოს შესაბამისი ჯგუფებისთვის მედიკამენტების ხელმისაწვდომობა.</a:t>
            </a:r>
          </a:p>
          <a:p>
            <a:pPr marL="109728" indent="0" algn="just">
              <a:buNone/>
            </a:pPr>
            <a:endParaRPr lang="ka-GE" sz="1800" dirty="0"/>
          </a:p>
          <a:p>
            <a:pPr marL="109728" indent="0" algn="just">
              <a:buNone/>
            </a:pPr>
            <a:r>
              <a:rPr lang="ka-GE" sz="1800" dirty="0"/>
              <a:t>მაგალითად:</a:t>
            </a:r>
          </a:p>
          <a:p>
            <a:pPr marL="109728" indent="0" algn="just">
              <a:buNone/>
            </a:pPr>
            <a:endParaRPr lang="en-US" sz="1800" dirty="0"/>
          </a:p>
          <a:p>
            <a:pPr lvl="0" algn="just"/>
            <a:r>
              <a:rPr lang="ka-GE" sz="1800" dirty="0"/>
              <a:t>100 000 და ნაკლები ქულის მქონე სოციალურად დაუცველი ჯგუფებისთვის მედიკამენტების ფიქსირებული სიმბოლური ფასი იქნება სატენდერო ღირებულების 10%</a:t>
            </a:r>
            <a:r>
              <a:rPr lang="en-US" sz="1800" dirty="0"/>
              <a:t>, </a:t>
            </a:r>
            <a:r>
              <a:rPr lang="ka-GE" sz="1800" dirty="0"/>
              <a:t>მაქსიმუმ 1 </a:t>
            </a:r>
            <a:r>
              <a:rPr lang="ka-GE" sz="1800" dirty="0" smtClean="0"/>
              <a:t>ლარამდე;</a:t>
            </a:r>
            <a:endParaRPr lang="ka-GE" sz="1800" dirty="0"/>
          </a:p>
          <a:p>
            <a:pPr lvl="0" algn="just"/>
            <a:endParaRPr lang="ka-GE" sz="1800" dirty="0"/>
          </a:p>
          <a:p>
            <a:pPr algn="just"/>
            <a:r>
              <a:rPr lang="ka-GE" sz="1800" dirty="0"/>
              <a:t>სხვა სოციალური ჯგუფებისთვის (მაგ. პენსიონერები, </a:t>
            </a:r>
            <a:r>
              <a:rPr lang="ka-GE" sz="1800" dirty="0" smtClean="0"/>
              <a:t>შშმპ პირები, ომის </a:t>
            </a:r>
            <a:r>
              <a:rPr lang="ka-GE" sz="1800" dirty="0"/>
              <a:t>ვეტერანები და ა.შ) მედიკამენტების </a:t>
            </a:r>
            <a:r>
              <a:rPr lang="ka-GE" sz="1800" dirty="0" smtClean="0"/>
              <a:t>ფიქსირებული </a:t>
            </a:r>
            <a:r>
              <a:rPr lang="ka-GE" sz="1800" dirty="0"/>
              <a:t>სიმბოლური ფასი იქნება </a:t>
            </a:r>
            <a:r>
              <a:rPr lang="ka-GE" sz="1800" dirty="0" smtClean="0"/>
              <a:t>ამ მედიკამენტებზე დაფიქსირებული სატენდერო ღირებულების იდენტური;</a:t>
            </a:r>
            <a:endParaRPr lang="ka-GE" sz="1800" dirty="0"/>
          </a:p>
          <a:p>
            <a:pPr marL="109728" indent="0" algn="just">
              <a:buNone/>
            </a:pPr>
            <a:endParaRPr lang="ka-GE" sz="1800" dirty="0"/>
          </a:p>
          <a:p>
            <a:pPr lvl="0" algn="just"/>
            <a:r>
              <a:rPr lang="ka-GE" sz="1800" dirty="0"/>
              <a:t>დანარჩენი მოსახლეობისთვის, აფთიაქებმა უნდა უზრუნველყონ ტენდერით გათვალისწინებული მედიკამენტების მინიმალური ფასნამატით, მნიშვნელოვნად იაფად, მიწოდება (სახელმწიფოსთან შეთანხმებით ფასნამატი უნდა იყოს საოპერაციო ხარჯების დასაფარად </a:t>
            </a:r>
            <a:r>
              <a:rPr lang="ka-GE" sz="1800" dirty="0" smtClean="0"/>
              <a:t>საკმარისი);</a:t>
            </a:r>
            <a:endParaRPr lang="en-US" sz="1800" dirty="0"/>
          </a:p>
          <a:p>
            <a:pPr marL="109728" indent="0" algn="just">
              <a:buNone/>
            </a:pPr>
            <a:endParaRPr lang="ka-GE" sz="1800" dirty="0" smtClean="0"/>
          </a:p>
          <a:p>
            <a:pPr marL="109728" indent="0" algn="just">
              <a:buNone/>
            </a:pPr>
            <a:r>
              <a:rPr lang="ka-GE" sz="1800" b="1" dirty="0" smtClean="0"/>
              <a:t>ასევე მნიშვნელოვანია, რომ პროგრამა იყოს მოქნილი და სხვადასხვა მედიკამენტის შესყიდვა განხორციელდეს მხოლოდ სოციალურად დაუცველი მოსახლეობისთვის (</a:t>
            </a:r>
            <a:r>
              <a:rPr lang="en-US" sz="1800" b="1" dirty="0" smtClean="0"/>
              <a:t>I </a:t>
            </a:r>
            <a:r>
              <a:rPr lang="ka-GE" sz="1800" b="1" dirty="0" smtClean="0"/>
              <a:t>ჯგუფი), ან სოციალურად დაუცველი მოსახლეობისა და პენსიონერებისთვის (</a:t>
            </a:r>
            <a:r>
              <a:rPr lang="en-US" sz="1800" b="1" dirty="0" smtClean="0"/>
              <a:t>I </a:t>
            </a:r>
            <a:r>
              <a:rPr lang="ka-GE" sz="1800" b="1" dirty="0" smtClean="0"/>
              <a:t>და </a:t>
            </a:r>
            <a:r>
              <a:rPr lang="en-US" sz="1800" b="1" dirty="0" smtClean="0"/>
              <a:t>II </a:t>
            </a:r>
            <a:r>
              <a:rPr lang="ka-GE" sz="1800" b="1" dirty="0" smtClean="0"/>
              <a:t>ჯგუფი). ასეთი მოქნილობა შექმნის საშუალებას უფრო ეფექტურად დაიგეგმოს პროგრამის ბიუჯეტი.</a:t>
            </a:r>
            <a:endParaRPr lang="en-US" sz="1800" b="1" dirty="0"/>
          </a:p>
          <a:p>
            <a:pPr algn="just"/>
            <a:endParaRPr lang="ka-GE" sz="1800" dirty="0" smtClean="0"/>
          </a:p>
          <a:p>
            <a:endParaRPr lang="en-US" sz="1800" dirty="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13</a:t>
            </a:fld>
            <a:endParaRPr lang="en-US"/>
          </a:p>
        </p:txBody>
      </p:sp>
      <p:sp>
        <p:nvSpPr>
          <p:cNvPr id="4" name="Title 3"/>
          <p:cNvSpPr>
            <a:spLocks noGrp="1"/>
          </p:cNvSpPr>
          <p:nvPr>
            <p:ph type="title"/>
          </p:nvPr>
        </p:nvSpPr>
        <p:spPr/>
        <p:txBody>
          <a:bodyPr>
            <a:normAutofit fontScale="90000"/>
          </a:bodyPr>
          <a:lstStyle/>
          <a:p>
            <a:pPr algn="ctr"/>
            <a:r>
              <a:rPr lang="ka-GE" sz="2500" dirty="0" smtClean="0">
                <a:effectLst/>
              </a:rPr>
              <a:t>მოსახლეობის ქრონიკული </a:t>
            </a:r>
            <a:r>
              <a:rPr lang="ka-GE" sz="2500" dirty="0">
                <a:effectLst/>
              </a:rPr>
              <a:t>დაავადებების სამკურნალო მედიკამენტებით უზრუნველყოფის პროექტის </a:t>
            </a:r>
            <a:r>
              <a:rPr lang="ka-GE" sz="2500" dirty="0" smtClean="0">
                <a:effectLst/>
              </a:rPr>
              <a:t>განვითარება</a:t>
            </a:r>
            <a:endParaRPr lang="en-US" sz="2500" dirty="0"/>
          </a:p>
        </p:txBody>
      </p:sp>
    </p:spTree>
    <p:extLst>
      <p:ext uri="{BB962C8B-B14F-4D97-AF65-F5344CB8AC3E}">
        <p14:creationId xmlns:p14="http://schemas.microsoft.com/office/powerpoint/2010/main" val="22986544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a:buNone/>
            </a:pPr>
            <a:r>
              <a:rPr lang="ka-GE" sz="1500" dirty="0" smtClean="0"/>
              <a:t>პროექტის კიდევ უფრო განვითარებისთვის შეგვიძლია განვიხილოთ ქრონიკული დაავადებათა 3 ჯგუფში ყველაზე მეტად მოხმარებადი მედიკამენტების დამატება:</a:t>
            </a:r>
          </a:p>
          <a:p>
            <a:pPr marL="109728" indent="0" algn="just">
              <a:buNone/>
            </a:pPr>
            <a:endParaRPr lang="ka-GE" sz="1500" dirty="0"/>
          </a:p>
          <a:p>
            <a:pPr marL="452628" indent="-342900" algn="just">
              <a:buFont typeface="+mj-lt"/>
              <a:buAutoNum type="arabicPeriod"/>
            </a:pPr>
            <a:r>
              <a:rPr lang="ka-GE" sz="1500" dirty="0" smtClean="0"/>
              <a:t>ენდოკრინოლოგია: 4 გენერიული დასახელება;</a:t>
            </a:r>
          </a:p>
          <a:p>
            <a:pPr marL="452628" indent="-342900" algn="just">
              <a:buFont typeface="+mj-lt"/>
              <a:buAutoNum type="arabicPeriod"/>
            </a:pPr>
            <a:r>
              <a:rPr lang="ka-GE" sz="1500" dirty="0" smtClean="0"/>
              <a:t>ნევროლოგია: 2 </a:t>
            </a:r>
            <a:r>
              <a:rPr lang="ka-GE" sz="1500" dirty="0"/>
              <a:t>გენერიული </a:t>
            </a:r>
            <a:r>
              <a:rPr lang="ka-GE" sz="1500" dirty="0" smtClean="0"/>
              <a:t>დასახელება;</a:t>
            </a:r>
          </a:p>
          <a:p>
            <a:pPr marL="452628" indent="-342900" algn="just">
              <a:buFont typeface="+mj-lt"/>
              <a:buAutoNum type="arabicPeriod"/>
            </a:pPr>
            <a:r>
              <a:rPr lang="ka-GE" sz="1500" dirty="0" smtClean="0"/>
              <a:t>კარდიოლოგია: 17 </a:t>
            </a:r>
            <a:r>
              <a:rPr lang="ka-GE" sz="1500" dirty="0"/>
              <a:t>გენერიული </a:t>
            </a:r>
            <a:r>
              <a:rPr lang="ka-GE" sz="1500" dirty="0" smtClean="0"/>
              <a:t>დასახელება;</a:t>
            </a:r>
            <a:endParaRPr lang="ka-GE" sz="1500" dirty="0"/>
          </a:p>
          <a:p>
            <a:pPr algn="just"/>
            <a:endParaRPr lang="ka-GE" sz="1500" dirty="0" smtClean="0"/>
          </a:p>
          <a:p>
            <a:pPr marL="109728" indent="0" algn="just">
              <a:buNone/>
            </a:pPr>
            <a:r>
              <a:rPr lang="ka-GE" sz="1500" dirty="0" smtClean="0"/>
              <a:t>პროექტის გაფართოების შემთხვევაში შესაძლოა, რომ 23 გენერიულ დასახელებაზე შემცირდეს ფასი.</a:t>
            </a:r>
          </a:p>
          <a:p>
            <a:pPr marL="109728" indent="0" algn="just">
              <a:buNone/>
            </a:pPr>
            <a:endParaRPr lang="ka-GE" sz="1500" dirty="0"/>
          </a:p>
          <a:p>
            <a:pPr marL="109728" indent="0" algn="just">
              <a:buNone/>
            </a:pPr>
            <a:r>
              <a:rPr lang="ka-GE" sz="1500" dirty="0" smtClean="0"/>
              <a:t>ქვემოთ მოცემულ ცხრილებში მოყვანილია აღნიშნული გენერიული დასახელებების ჩაშლა სავაჭრო დასახელებებით, წლიური მოხმარების რაოდენობით, კომერციული თვითღირებულებით.</a:t>
            </a:r>
          </a:p>
          <a:p>
            <a:pPr marL="109728" indent="0" algn="just">
              <a:buNone/>
            </a:pPr>
            <a:endParaRPr lang="ka-GE" sz="1500" dirty="0" smtClean="0"/>
          </a:p>
        </p:txBody>
      </p:sp>
      <p:sp>
        <p:nvSpPr>
          <p:cNvPr id="3" name="Slide Number Placeholder 2"/>
          <p:cNvSpPr>
            <a:spLocks noGrp="1"/>
          </p:cNvSpPr>
          <p:nvPr>
            <p:ph type="sldNum" sz="quarter" idx="12"/>
          </p:nvPr>
        </p:nvSpPr>
        <p:spPr/>
        <p:txBody>
          <a:bodyPr/>
          <a:lstStyle/>
          <a:p>
            <a:fld id="{82C96661-CE86-4456-9500-084D21D1FC32}" type="slidenum">
              <a:rPr lang="en-US" smtClean="0"/>
              <a:t>14</a:t>
            </a:fld>
            <a:endParaRPr lang="en-US"/>
          </a:p>
        </p:txBody>
      </p:sp>
      <p:sp>
        <p:nvSpPr>
          <p:cNvPr id="4" name="Title 3"/>
          <p:cNvSpPr>
            <a:spLocks noGrp="1"/>
          </p:cNvSpPr>
          <p:nvPr>
            <p:ph type="title"/>
          </p:nvPr>
        </p:nvSpPr>
        <p:spPr/>
        <p:txBody>
          <a:bodyPr>
            <a:normAutofit fontScale="90000"/>
          </a:bodyPr>
          <a:lstStyle/>
          <a:p>
            <a:r>
              <a:rPr lang="ka-GE" sz="2500" dirty="0" smtClean="0">
                <a:effectLst/>
              </a:rPr>
              <a:t>მოსახლეობის ქრონიკული </a:t>
            </a:r>
            <a:r>
              <a:rPr lang="ka-GE" sz="2500" dirty="0">
                <a:effectLst/>
              </a:rPr>
              <a:t>დაავადებების სამკურნალო მედიკამენტებით უზრუნველყოფის პროექტის </a:t>
            </a:r>
            <a:r>
              <a:rPr lang="ka-GE" sz="2500" dirty="0" smtClean="0">
                <a:effectLst/>
              </a:rPr>
              <a:t>განვითარება</a:t>
            </a:r>
            <a:endParaRPr lang="en-US" sz="2500" dirty="0"/>
          </a:p>
        </p:txBody>
      </p:sp>
    </p:spTree>
    <p:extLst>
      <p:ext uri="{BB962C8B-B14F-4D97-AF65-F5344CB8AC3E}">
        <p14:creationId xmlns:p14="http://schemas.microsoft.com/office/powerpoint/2010/main" val="5791805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2C96661-CE86-4456-9500-084D21D1FC32}" type="slidenum">
              <a:rPr lang="en-US" smtClean="0"/>
              <a:t>15</a:t>
            </a:fld>
            <a:endParaRPr lang="en-US"/>
          </a:p>
        </p:txBody>
      </p:sp>
      <p:sp>
        <p:nvSpPr>
          <p:cNvPr id="4" name="Title 3"/>
          <p:cNvSpPr>
            <a:spLocks noGrp="1"/>
          </p:cNvSpPr>
          <p:nvPr>
            <p:ph type="title"/>
          </p:nvPr>
        </p:nvSpPr>
        <p:spPr/>
        <p:txBody>
          <a:bodyPr>
            <a:normAutofit fontScale="90000"/>
          </a:bodyPr>
          <a:lstStyle/>
          <a:p>
            <a:r>
              <a:rPr lang="ka-GE" sz="2500" dirty="0" smtClean="0">
                <a:effectLst/>
              </a:rPr>
              <a:t>პროექტის განვითარების ფარგლებში დასამატებელი სასურველი მედიკამენტების ნუსხა</a:t>
            </a:r>
            <a:br>
              <a:rPr lang="ka-GE" sz="2500" dirty="0" smtClean="0">
                <a:effectLst/>
              </a:rPr>
            </a:br>
            <a:r>
              <a:rPr lang="ka-GE" sz="2500" dirty="0" smtClean="0">
                <a:effectLst/>
              </a:rPr>
              <a:t>ჯგუფი: </a:t>
            </a:r>
            <a:r>
              <a:rPr lang="ka-GE" sz="2500" u="sng" dirty="0" smtClean="0">
                <a:effectLst/>
              </a:rPr>
              <a:t>ენდოკრინოლოგია</a:t>
            </a:r>
            <a:endParaRPr lang="en-US" sz="2500" u="sng"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861309953"/>
              </p:ext>
            </p:extLst>
          </p:nvPr>
        </p:nvGraphicFramePr>
        <p:xfrm>
          <a:off x="457200" y="1524000"/>
          <a:ext cx="8153400" cy="4495799"/>
        </p:xfrm>
        <a:graphic>
          <a:graphicData uri="http://schemas.openxmlformats.org/drawingml/2006/table">
            <a:tbl>
              <a:tblPr>
                <a:tableStyleId>{5C22544A-7EE6-4342-B048-85BDC9FD1C3A}</a:tableStyleId>
              </a:tblPr>
              <a:tblGrid>
                <a:gridCol w="1371600">
                  <a:extLst>
                    <a:ext uri="{9D8B030D-6E8A-4147-A177-3AD203B41FA5}">
                      <a16:colId xmlns="" xmlns:a16="http://schemas.microsoft.com/office/drawing/2014/main" val="20000"/>
                    </a:ext>
                  </a:extLst>
                </a:gridCol>
                <a:gridCol w="1230334">
                  <a:extLst>
                    <a:ext uri="{9D8B030D-6E8A-4147-A177-3AD203B41FA5}">
                      <a16:colId xmlns="" xmlns:a16="http://schemas.microsoft.com/office/drawing/2014/main" val="20001"/>
                    </a:ext>
                  </a:extLst>
                </a:gridCol>
                <a:gridCol w="1300967">
                  <a:extLst>
                    <a:ext uri="{9D8B030D-6E8A-4147-A177-3AD203B41FA5}">
                      <a16:colId xmlns="" xmlns:a16="http://schemas.microsoft.com/office/drawing/2014/main" val="20002"/>
                    </a:ext>
                  </a:extLst>
                </a:gridCol>
                <a:gridCol w="1202499">
                  <a:extLst>
                    <a:ext uri="{9D8B030D-6E8A-4147-A177-3AD203B41FA5}">
                      <a16:colId xmlns="" xmlns:a16="http://schemas.microsoft.com/office/drawing/2014/main" val="20003"/>
                    </a:ext>
                  </a:extLst>
                </a:gridCol>
                <a:gridCol w="3048000">
                  <a:extLst>
                    <a:ext uri="{9D8B030D-6E8A-4147-A177-3AD203B41FA5}">
                      <a16:colId xmlns="" xmlns:a16="http://schemas.microsoft.com/office/drawing/2014/main" val="20005"/>
                    </a:ext>
                  </a:extLst>
                </a:gridCol>
              </a:tblGrid>
              <a:tr h="1408895">
                <a:tc>
                  <a:txBody>
                    <a:bodyPr/>
                    <a:lstStyle/>
                    <a:p>
                      <a:pPr algn="ctr" fontAlgn="ctr"/>
                      <a:r>
                        <a:rPr lang="ka-GE" sz="800" u="none" strike="noStrike" dirty="0">
                          <a:effectLst/>
                        </a:rPr>
                        <a:t>გენერიული დასახელება</a:t>
                      </a:r>
                      <a:endParaRPr lang="ka-GE" sz="800" b="0" i="0" u="none" strike="noStrike" dirty="0">
                        <a:solidFill>
                          <a:srgbClr val="000000"/>
                        </a:solidFill>
                        <a:effectLst/>
                        <a:latin typeface="Calibri"/>
                      </a:endParaRPr>
                    </a:p>
                  </a:txBody>
                  <a:tcPr marL="7392" marR="7392" marT="7392" marB="0" anchor="ctr"/>
                </a:tc>
                <a:tc>
                  <a:txBody>
                    <a:bodyPr/>
                    <a:lstStyle/>
                    <a:p>
                      <a:pPr algn="ctr" fontAlgn="ctr"/>
                      <a:r>
                        <a:rPr lang="ka-GE" sz="800" u="none" strike="noStrike" dirty="0">
                          <a:effectLst/>
                        </a:rPr>
                        <a:t>საშუალო წლიური მოხმარება (კოლოფი)</a:t>
                      </a:r>
                      <a:endParaRPr lang="ka-GE" sz="800" b="0" i="0" u="none" strike="noStrike" dirty="0">
                        <a:solidFill>
                          <a:srgbClr val="000000"/>
                        </a:solidFill>
                        <a:effectLst/>
                        <a:latin typeface="Calibri"/>
                      </a:endParaRPr>
                    </a:p>
                  </a:txBody>
                  <a:tcPr marL="7392" marR="7392" marT="7392" marB="0" anchor="ctr"/>
                </a:tc>
                <a:tc>
                  <a:txBody>
                    <a:bodyPr/>
                    <a:lstStyle/>
                    <a:p>
                      <a:pPr algn="ctr" fontAlgn="ctr"/>
                      <a:r>
                        <a:rPr lang="ka-GE" sz="800" u="none" strike="noStrike" dirty="0">
                          <a:effectLst/>
                        </a:rPr>
                        <a:t>იმპორტის საშუალო </a:t>
                      </a:r>
                      <a:r>
                        <a:rPr lang="ka-GE" sz="800" u="none" strike="noStrike" dirty="0" smtClean="0">
                          <a:effectLst/>
                        </a:rPr>
                        <a:t>წლიური მოცულობა (აშშ დოლარი)</a:t>
                      </a:r>
                      <a:endParaRPr lang="ka-GE" sz="800" b="0" i="0" u="none" strike="noStrike" dirty="0">
                        <a:solidFill>
                          <a:srgbClr val="000000"/>
                        </a:solidFill>
                        <a:effectLst/>
                        <a:latin typeface="Calibri"/>
                      </a:endParaRPr>
                    </a:p>
                  </a:txBody>
                  <a:tcPr marL="7392" marR="7392" marT="7392" marB="0" anchor="ctr"/>
                </a:tc>
                <a:tc>
                  <a:txBody>
                    <a:bodyPr/>
                    <a:lstStyle/>
                    <a:p>
                      <a:pPr algn="ctr" fontAlgn="ctr"/>
                      <a:r>
                        <a:rPr lang="ka-GE" sz="800" u="none" strike="noStrike" dirty="0">
                          <a:effectLst/>
                        </a:rPr>
                        <a:t>1 კოლოფის საშუალო ფასი აშშ დოლარი (კომერციული თვითღირებულება)</a:t>
                      </a:r>
                      <a:endParaRPr lang="ka-GE" sz="800" b="0" i="0" u="none" strike="noStrike" dirty="0">
                        <a:solidFill>
                          <a:srgbClr val="000000"/>
                        </a:solidFill>
                        <a:effectLst/>
                        <a:latin typeface="Calibri"/>
                      </a:endParaRPr>
                    </a:p>
                  </a:txBody>
                  <a:tcPr marL="7392" marR="7392" marT="7392" marB="0" anchor="ctr"/>
                </a:tc>
                <a:tc>
                  <a:txBody>
                    <a:bodyPr/>
                    <a:lstStyle/>
                    <a:p>
                      <a:pPr algn="ctr" fontAlgn="ctr"/>
                      <a:r>
                        <a:rPr lang="ka-GE" sz="800" u="none" strike="noStrike" dirty="0">
                          <a:effectLst/>
                        </a:rPr>
                        <a:t>ჯგუფის ტოპ გაყიდვადი პრეპარატები სავაჭრო დასახელებით</a:t>
                      </a:r>
                      <a:endParaRPr lang="ka-GE" sz="800" b="0" i="0" u="none" strike="noStrike" dirty="0">
                        <a:solidFill>
                          <a:srgbClr val="000000"/>
                        </a:solidFill>
                        <a:effectLst/>
                        <a:latin typeface="Calibri"/>
                      </a:endParaRPr>
                    </a:p>
                  </a:txBody>
                  <a:tcPr marL="7392" marR="7392" marT="7392" marB="0" anchor="ctr"/>
                </a:tc>
                <a:extLst>
                  <a:ext uri="{0D108BD9-81ED-4DB2-BD59-A6C34878D82A}">
                    <a16:rowId xmlns="" xmlns:a16="http://schemas.microsoft.com/office/drawing/2014/main" val="10000"/>
                  </a:ext>
                </a:extLst>
              </a:tr>
              <a:tr h="759853">
                <a:tc>
                  <a:txBody>
                    <a:bodyPr/>
                    <a:lstStyle/>
                    <a:p>
                      <a:pPr algn="l" fontAlgn="ctr"/>
                      <a:r>
                        <a:rPr lang="en-US" sz="800" u="none" strike="noStrike">
                          <a:effectLst/>
                        </a:rPr>
                        <a:t>Metformin+Glibenclamide</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dirty="0">
                          <a:effectLst/>
                        </a:rPr>
                        <a:t>83,552</a:t>
                      </a:r>
                      <a:endParaRPr lang="en-US" sz="800" b="0" i="0" u="none" strike="noStrike" dirty="0">
                        <a:solidFill>
                          <a:srgbClr val="000000"/>
                        </a:solidFill>
                        <a:effectLst/>
                        <a:latin typeface="Calibri"/>
                      </a:endParaRPr>
                    </a:p>
                  </a:txBody>
                  <a:tcPr marL="7392" marR="7392" marT="7392" marB="0" anchor="ctr"/>
                </a:tc>
                <a:tc>
                  <a:txBody>
                    <a:bodyPr/>
                    <a:lstStyle/>
                    <a:p>
                      <a:pPr algn="ctr" fontAlgn="ctr"/>
                      <a:r>
                        <a:rPr lang="en-US" sz="800" u="none" strike="noStrike">
                          <a:effectLst/>
                        </a:rPr>
                        <a:t>291,797</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dirty="0">
                          <a:effectLst/>
                        </a:rPr>
                        <a:t>3.5</a:t>
                      </a:r>
                      <a:endParaRPr lang="en-US" sz="800" b="0" i="0" u="none" strike="noStrike" dirty="0">
                        <a:solidFill>
                          <a:srgbClr val="000000"/>
                        </a:solidFill>
                        <a:effectLst/>
                        <a:latin typeface="Calibri"/>
                      </a:endParaRPr>
                    </a:p>
                  </a:txBody>
                  <a:tcPr marL="7392" marR="7392" marT="7392" marB="0" anchor="ctr"/>
                </a:tc>
                <a:tc>
                  <a:txBody>
                    <a:bodyPr/>
                    <a:lstStyle/>
                    <a:p>
                      <a:pPr algn="l" fontAlgn="ctr"/>
                      <a:r>
                        <a:rPr lang="ka-GE" sz="1000" u="none" strike="noStrike" dirty="0">
                          <a:effectLst/>
                        </a:rPr>
                        <a:t>გლუკოვანსი 500მგ/5მგ </a:t>
                      </a:r>
                      <a:r>
                        <a:rPr lang="en-US" sz="1000" u="none" strike="noStrike" dirty="0">
                          <a:effectLst/>
                        </a:rPr>
                        <a:t>N30,  </a:t>
                      </a:r>
                      <a:br>
                        <a:rPr lang="en-US" sz="1000" u="none" strike="noStrike" dirty="0">
                          <a:effectLst/>
                        </a:rPr>
                      </a:br>
                      <a:r>
                        <a:rPr lang="ka-GE" sz="1000" u="none" strike="noStrike" dirty="0">
                          <a:effectLst/>
                        </a:rPr>
                        <a:t>გლუკოვანსი ტ.  500მგ/2.5მგ </a:t>
                      </a:r>
                      <a:r>
                        <a:rPr lang="en-US" sz="1000" u="none" strike="noStrike" dirty="0">
                          <a:effectLst/>
                        </a:rPr>
                        <a:t>N30</a:t>
                      </a:r>
                      <a:endParaRPr lang="en-US" sz="1000" b="0" i="0" u="none" strike="noStrike" dirty="0">
                        <a:solidFill>
                          <a:srgbClr val="000000"/>
                        </a:solidFill>
                        <a:effectLst/>
                        <a:latin typeface="Calibri"/>
                      </a:endParaRPr>
                    </a:p>
                  </a:txBody>
                  <a:tcPr marL="7392" marR="7392" marT="7392" marB="0" anchor="ctr"/>
                </a:tc>
                <a:extLst>
                  <a:ext uri="{0D108BD9-81ED-4DB2-BD59-A6C34878D82A}">
                    <a16:rowId xmlns="" xmlns:a16="http://schemas.microsoft.com/office/drawing/2014/main" val="10001"/>
                  </a:ext>
                </a:extLst>
              </a:tr>
              <a:tr h="759853">
                <a:tc>
                  <a:txBody>
                    <a:bodyPr/>
                    <a:lstStyle/>
                    <a:p>
                      <a:pPr algn="l" fontAlgn="ctr"/>
                      <a:r>
                        <a:rPr lang="en-US" sz="800" u="none" strike="noStrike">
                          <a:effectLst/>
                        </a:rPr>
                        <a:t>Sitagliptine</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a:effectLst/>
                        </a:rPr>
                        <a:t>7,398</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a:effectLst/>
                        </a:rPr>
                        <a:t>236,488</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dirty="0">
                          <a:effectLst/>
                        </a:rPr>
                        <a:t>32.0</a:t>
                      </a:r>
                      <a:endParaRPr lang="en-US" sz="800" b="0" i="0" u="none" strike="noStrike" dirty="0">
                        <a:solidFill>
                          <a:srgbClr val="000000"/>
                        </a:solidFill>
                        <a:effectLst/>
                        <a:latin typeface="Calibri"/>
                      </a:endParaRPr>
                    </a:p>
                  </a:txBody>
                  <a:tcPr marL="7392" marR="7392" marT="7392" marB="0" anchor="ctr"/>
                </a:tc>
                <a:tc>
                  <a:txBody>
                    <a:bodyPr/>
                    <a:lstStyle/>
                    <a:p>
                      <a:pPr algn="l" fontAlgn="ctr"/>
                      <a:r>
                        <a:rPr lang="ka-GE" sz="1000" u="none" strike="noStrike" dirty="0">
                          <a:effectLst/>
                        </a:rPr>
                        <a:t>იანუვია ტაბ. 100მგ</a:t>
                      </a:r>
                      <a:endParaRPr lang="ka-GE" sz="1000" b="0" i="0" u="none" strike="noStrike" dirty="0">
                        <a:solidFill>
                          <a:srgbClr val="000000"/>
                        </a:solidFill>
                        <a:effectLst/>
                        <a:latin typeface="Calibri"/>
                      </a:endParaRPr>
                    </a:p>
                  </a:txBody>
                  <a:tcPr marL="7392" marR="7392" marT="7392" marB="0" anchor="ctr"/>
                </a:tc>
                <a:extLst>
                  <a:ext uri="{0D108BD9-81ED-4DB2-BD59-A6C34878D82A}">
                    <a16:rowId xmlns="" xmlns:a16="http://schemas.microsoft.com/office/drawing/2014/main" val="10002"/>
                  </a:ext>
                </a:extLst>
              </a:tr>
              <a:tr h="759853">
                <a:tc>
                  <a:txBody>
                    <a:bodyPr/>
                    <a:lstStyle/>
                    <a:p>
                      <a:pPr algn="l" fontAlgn="ctr"/>
                      <a:r>
                        <a:rPr lang="en-US" sz="800" u="none" strike="noStrike">
                          <a:effectLst/>
                        </a:rPr>
                        <a:t>Potassium Iodide</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a:effectLst/>
                        </a:rPr>
                        <a:t>79,934</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a:effectLst/>
                        </a:rPr>
                        <a:t>231,858</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a:effectLst/>
                        </a:rPr>
                        <a:t>2.9</a:t>
                      </a:r>
                      <a:endParaRPr lang="en-US" sz="800" b="0" i="0" u="none" strike="noStrike">
                        <a:solidFill>
                          <a:srgbClr val="000000"/>
                        </a:solidFill>
                        <a:effectLst/>
                        <a:latin typeface="Calibri"/>
                      </a:endParaRPr>
                    </a:p>
                  </a:txBody>
                  <a:tcPr marL="7392" marR="7392" marT="7392" marB="0" anchor="ctr"/>
                </a:tc>
                <a:tc>
                  <a:txBody>
                    <a:bodyPr/>
                    <a:lstStyle/>
                    <a:p>
                      <a:pPr algn="l" fontAlgn="ctr"/>
                      <a:r>
                        <a:rPr lang="ka-GE" sz="1000" u="none" strike="noStrike" dirty="0">
                          <a:effectLst/>
                        </a:rPr>
                        <a:t>იოდომარინი ტაბ. 200მკგ, </a:t>
                      </a:r>
                      <a:br>
                        <a:rPr lang="ka-GE" sz="1000" u="none" strike="noStrike" dirty="0">
                          <a:effectLst/>
                        </a:rPr>
                      </a:br>
                      <a:r>
                        <a:rPr lang="ka-GE" sz="1000" u="none" strike="noStrike" dirty="0">
                          <a:effectLst/>
                        </a:rPr>
                        <a:t>იოდბალანსი ტაბ. 200მკგ</a:t>
                      </a:r>
                      <a:endParaRPr lang="ka-GE" sz="1000" b="0" i="0" u="none" strike="noStrike" dirty="0">
                        <a:solidFill>
                          <a:srgbClr val="000000"/>
                        </a:solidFill>
                        <a:effectLst/>
                        <a:latin typeface="Calibri"/>
                      </a:endParaRPr>
                    </a:p>
                  </a:txBody>
                  <a:tcPr marL="7392" marR="7392" marT="7392" marB="0" anchor="ctr"/>
                </a:tc>
                <a:extLst>
                  <a:ext uri="{0D108BD9-81ED-4DB2-BD59-A6C34878D82A}">
                    <a16:rowId xmlns="" xmlns:a16="http://schemas.microsoft.com/office/drawing/2014/main" val="10003"/>
                  </a:ext>
                </a:extLst>
              </a:tr>
              <a:tr h="807345">
                <a:tc>
                  <a:txBody>
                    <a:bodyPr/>
                    <a:lstStyle/>
                    <a:p>
                      <a:pPr algn="l" fontAlgn="ctr"/>
                      <a:r>
                        <a:rPr lang="en-US" sz="800" u="none" strike="noStrike">
                          <a:effectLst/>
                        </a:rPr>
                        <a:t>Vildagliptin+Metformin</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a:effectLst/>
                        </a:rPr>
                        <a:t>4,353</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a:effectLst/>
                        </a:rPr>
                        <a:t>186,475</a:t>
                      </a:r>
                      <a:endParaRPr lang="en-US" sz="800" b="0" i="0" u="none" strike="noStrike">
                        <a:solidFill>
                          <a:srgbClr val="000000"/>
                        </a:solidFill>
                        <a:effectLst/>
                        <a:latin typeface="Calibri"/>
                      </a:endParaRPr>
                    </a:p>
                  </a:txBody>
                  <a:tcPr marL="7392" marR="7392" marT="7392" marB="0" anchor="ctr"/>
                </a:tc>
                <a:tc>
                  <a:txBody>
                    <a:bodyPr/>
                    <a:lstStyle/>
                    <a:p>
                      <a:pPr algn="ctr" fontAlgn="ctr"/>
                      <a:r>
                        <a:rPr lang="en-US" sz="800" u="none" strike="noStrike">
                          <a:effectLst/>
                        </a:rPr>
                        <a:t>42.8</a:t>
                      </a:r>
                      <a:endParaRPr lang="en-US" sz="800" b="0" i="0" u="none" strike="noStrike">
                        <a:solidFill>
                          <a:srgbClr val="000000"/>
                        </a:solidFill>
                        <a:effectLst/>
                        <a:latin typeface="Calibri"/>
                      </a:endParaRPr>
                    </a:p>
                  </a:txBody>
                  <a:tcPr marL="7392" marR="7392" marT="7392" marB="0" anchor="ctr"/>
                </a:tc>
                <a:tc>
                  <a:txBody>
                    <a:bodyPr/>
                    <a:lstStyle/>
                    <a:p>
                      <a:pPr algn="l" fontAlgn="ctr"/>
                      <a:r>
                        <a:rPr lang="ka-GE" sz="1000" u="none" strike="noStrike" dirty="0">
                          <a:effectLst/>
                        </a:rPr>
                        <a:t>გალვუს მეტი ტაბ.50/1000მგ</a:t>
                      </a:r>
                      <a:r>
                        <a:rPr lang="en-US" sz="1000" u="none" strike="noStrike" dirty="0">
                          <a:effectLst/>
                        </a:rPr>
                        <a:t>N60, </a:t>
                      </a:r>
                      <a:br>
                        <a:rPr lang="en-US" sz="1000" u="none" strike="noStrike" dirty="0">
                          <a:effectLst/>
                        </a:rPr>
                      </a:br>
                      <a:r>
                        <a:rPr lang="ka-GE" sz="1000" u="none" strike="noStrike" dirty="0">
                          <a:effectLst/>
                        </a:rPr>
                        <a:t>გალვუს მეტი ტაბ.50/850მგ </a:t>
                      </a:r>
                      <a:r>
                        <a:rPr lang="en-US" sz="1000" u="none" strike="noStrike" dirty="0">
                          <a:effectLst/>
                        </a:rPr>
                        <a:t>N60, </a:t>
                      </a:r>
                      <a:br>
                        <a:rPr lang="en-US" sz="1000" u="none" strike="noStrike" dirty="0">
                          <a:effectLst/>
                        </a:rPr>
                      </a:br>
                      <a:r>
                        <a:rPr lang="ka-GE" sz="1000" u="none" strike="noStrike" dirty="0">
                          <a:effectLst/>
                        </a:rPr>
                        <a:t>გალვუს მეტი ტაბ.50/500მგ </a:t>
                      </a:r>
                      <a:r>
                        <a:rPr lang="en-US" sz="1000" u="none" strike="noStrike" dirty="0">
                          <a:effectLst/>
                        </a:rPr>
                        <a:t>N60</a:t>
                      </a:r>
                      <a:endParaRPr lang="en-US" sz="1000" b="0" i="0" u="none" strike="noStrike" dirty="0">
                        <a:solidFill>
                          <a:srgbClr val="000000"/>
                        </a:solidFill>
                        <a:effectLst/>
                        <a:latin typeface="Calibri"/>
                      </a:endParaRPr>
                    </a:p>
                  </a:txBody>
                  <a:tcPr marL="7392" marR="7392" marT="7392" marB="0" anchor="ct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39822593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2C96661-CE86-4456-9500-084D21D1FC32}" type="slidenum">
              <a:rPr lang="en-US" smtClean="0"/>
              <a:t>16</a:t>
            </a:fld>
            <a:endParaRPr lang="en-US"/>
          </a:p>
        </p:txBody>
      </p:sp>
      <p:sp>
        <p:nvSpPr>
          <p:cNvPr id="4" name="Title 3"/>
          <p:cNvSpPr>
            <a:spLocks noGrp="1"/>
          </p:cNvSpPr>
          <p:nvPr>
            <p:ph type="title"/>
          </p:nvPr>
        </p:nvSpPr>
        <p:spPr/>
        <p:txBody>
          <a:bodyPr>
            <a:normAutofit fontScale="90000"/>
          </a:bodyPr>
          <a:lstStyle/>
          <a:p>
            <a:r>
              <a:rPr lang="ka-GE" sz="2500" dirty="0">
                <a:effectLst/>
              </a:rPr>
              <a:t>პროექტის განვითარების ფარგლებში დასამატებელი სასურველი მედიკამენტების ნუსხა</a:t>
            </a:r>
            <a:r>
              <a:rPr lang="ka-GE" sz="2500" dirty="0" smtClean="0">
                <a:effectLst/>
              </a:rPr>
              <a:t/>
            </a:r>
            <a:br>
              <a:rPr lang="ka-GE" sz="2500" dirty="0" smtClean="0">
                <a:effectLst/>
              </a:rPr>
            </a:br>
            <a:r>
              <a:rPr lang="ka-GE" sz="2500" dirty="0" smtClean="0">
                <a:effectLst/>
              </a:rPr>
              <a:t>ჯგუფი: </a:t>
            </a:r>
            <a:r>
              <a:rPr lang="ka-GE" sz="2500" u="sng" dirty="0" smtClean="0">
                <a:effectLst/>
              </a:rPr>
              <a:t>ნევროლოგია</a:t>
            </a:r>
            <a:endParaRPr lang="en-US" sz="2500"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6125917"/>
              </p:ext>
            </p:extLst>
          </p:nvPr>
        </p:nvGraphicFramePr>
        <p:xfrm>
          <a:off x="457200" y="1600198"/>
          <a:ext cx="8229600" cy="3581402"/>
        </p:xfrm>
        <a:graphic>
          <a:graphicData uri="http://schemas.openxmlformats.org/drawingml/2006/table">
            <a:tbl>
              <a:tblPr>
                <a:tableStyleId>{5C22544A-7EE6-4342-B048-85BDC9FD1C3A}</a:tableStyleId>
              </a:tblPr>
              <a:tblGrid>
                <a:gridCol w="1653942">
                  <a:extLst>
                    <a:ext uri="{9D8B030D-6E8A-4147-A177-3AD203B41FA5}">
                      <a16:colId xmlns="" xmlns:a16="http://schemas.microsoft.com/office/drawing/2014/main" val="20000"/>
                    </a:ext>
                  </a:extLst>
                </a:gridCol>
                <a:gridCol w="1653942">
                  <a:extLst>
                    <a:ext uri="{9D8B030D-6E8A-4147-A177-3AD203B41FA5}">
                      <a16:colId xmlns="" xmlns:a16="http://schemas.microsoft.com/office/drawing/2014/main" val="20001"/>
                    </a:ext>
                  </a:extLst>
                </a:gridCol>
                <a:gridCol w="1653942">
                  <a:extLst>
                    <a:ext uri="{9D8B030D-6E8A-4147-A177-3AD203B41FA5}">
                      <a16:colId xmlns="" xmlns:a16="http://schemas.microsoft.com/office/drawing/2014/main" val="20002"/>
                    </a:ext>
                  </a:extLst>
                </a:gridCol>
                <a:gridCol w="1653942">
                  <a:extLst>
                    <a:ext uri="{9D8B030D-6E8A-4147-A177-3AD203B41FA5}">
                      <a16:colId xmlns="" xmlns:a16="http://schemas.microsoft.com/office/drawing/2014/main" val="20003"/>
                    </a:ext>
                  </a:extLst>
                </a:gridCol>
                <a:gridCol w="1613832">
                  <a:extLst>
                    <a:ext uri="{9D8B030D-6E8A-4147-A177-3AD203B41FA5}">
                      <a16:colId xmlns="" xmlns:a16="http://schemas.microsoft.com/office/drawing/2014/main" val="20005"/>
                    </a:ext>
                  </a:extLst>
                </a:gridCol>
              </a:tblGrid>
              <a:tr h="1160200">
                <a:tc>
                  <a:txBody>
                    <a:bodyPr/>
                    <a:lstStyle/>
                    <a:p>
                      <a:pPr algn="ctr" fontAlgn="ctr"/>
                      <a:r>
                        <a:rPr lang="ka-GE" sz="1000" u="none" strike="noStrike" dirty="0">
                          <a:effectLst/>
                        </a:rPr>
                        <a:t>გენერიული დაასახელება</a:t>
                      </a:r>
                      <a:endParaRPr lang="ka-GE" sz="1000" b="0" i="0" u="none" strike="noStrike" dirty="0">
                        <a:solidFill>
                          <a:srgbClr val="000000"/>
                        </a:solidFill>
                        <a:effectLst/>
                        <a:latin typeface="Calibri"/>
                      </a:endParaRPr>
                    </a:p>
                  </a:txBody>
                  <a:tcPr marL="7152" marR="7152" marT="7152" marB="0" anchor="ctr"/>
                </a:tc>
                <a:tc>
                  <a:txBody>
                    <a:bodyPr/>
                    <a:lstStyle/>
                    <a:p>
                      <a:pPr algn="ctr" fontAlgn="ctr"/>
                      <a:r>
                        <a:rPr lang="ka-GE" sz="1000" u="none" strike="noStrike">
                          <a:effectLst/>
                        </a:rPr>
                        <a:t>საშუალო წლიური მოხმარება (კოლოფი)</a:t>
                      </a:r>
                      <a:endParaRPr lang="ka-GE" sz="1000" b="0" i="0" u="none" strike="noStrike">
                        <a:solidFill>
                          <a:srgbClr val="000000"/>
                        </a:solidFill>
                        <a:effectLst/>
                        <a:latin typeface="Calibri"/>
                      </a:endParaRPr>
                    </a:p>
                  </a:txBody>
                  <a:tcPr marL="7152" marR="7152" marT="7152" marB="0" anchor="ctr"/>
                </a:tc>
                <a:tc>
                  <a:txBody>
                    <a:bodyPr/>
                    <a:lstStyle/>
                    <a:p>
                      <a:pPr algn="ctr" fontAlgn="ctr"/>
                      <a:r>
                        <a:rPr lang="ka-GE" sz="1000" u="none" strike="noStrike">
                          <a:effectLst/>
                        </a:rPr>
                        <a:t>იმპორტის საშუალო წლიური მოცულობა (აშშ დოლარი)</a:t>
                      </a:r>
                      <a:endParaRPr lang="ka-GE" sz="1000" b="0" i="0" u="none" strike="noStrike">
                        <a:solidFill>
                          <a:srgbClr val="000000"/>
                        </a:solidFill>
                        <a:effectLst/>
                        <a:latin typeface="Calibri"/>
                      </a:endParaRPr>
                    </a:p>
                  </a:txBody>
                  <a:tcPr marL="7152" marR="7152" marT="7152" marB="0" anchor="ctr"/>
                </a:tc>
                <a:tc>
                  <a:txBody>
                    <a:bodyPr/>
                    <a:lstStyle/>
                    <a:p>
                      <a:pPr algn="ctr" fontAlgn="ctr"/>
                      <a:r>
                        <a:rPr lang="ka-GE" sz="1000" u="none" strike="noStrike" dirty="0">
                          <a:effectLst/>
                        </a:rPr>
                        <a:t>1 კოლოფის საშუალო ფასი აშშ დოლარი</a:t>
                      </a:r>
                      <a:endParaRPr lang="ka-GE" sz="1000" b="0" i="0" u="none" strike="noStrike" dirty="0">
                        <a:solidFill>
                          <a:srgbClr val="000000"/>
                        </a:solidFill>
                        <a:effectLst/>
                        <a:latin typeface="Calibri"/>
                      </a:endParaRPr>
                    </a:p>
                  </a:txBody>
                  <a:tcPr marL="7152" marR="7152" marT="7152" marB="0" anchor="ctr"/>
                </a:tc>
                <a:tc>
                  <a:txBody>
                    <a:bodyPr/>
                    <a:lstStyle/>
                    <a:p>
                      <a:pPr algn="ctr" fontAlgn="ctr"/>
                      <a:r>
                        <a:rPr lang="ka-GE" sz="1000" u="none" strike="noStrike" dirty="0">
                          <a:effectLst/>
                        </a:rPr>
                        <a:t>დასახელება</a:t>
                      </a:r>
                      <a:endParaRPr lang="ka-GE" sz="1000" b="0" i="0" u="none" strike="noStrike" dirty="0">
                        <a:solidFill>
                          <a:srgbClr val="000000"/>
                        </a:solidFill>
                        <a:effectLst/>
                        <a:latin typeface="Calibri"/>
                      </a:endParaRPr>
                    </a:p>
                  </a:txBody>
                  <a:tcPr marL="7152" marR="7152" marT="7152" marB="0" anchor="ctr"/>
                </a:tc>
                <a:extLst>
                  <a:ext uri="{0D108BD9-81ED-4DB2-BD59-A6C34878D82A}">
                    <a16:rowId xmlns="" xmlns:a16="http://schemas.microsoft.com/office/drawing/2014/main" val="10000"/>
                  </a:ext>
                </a:extLst>
              </a:tr>
              <a:tr h="1359908">
                <a:tc>
                  <a:txBody>
                    <a:bodyPr/>
                    <a:lstStyle/>
                    <a:p>
                      <a:pPr algn="l" fontAlgn="ctr"/>
                      <a:r>
                        <a:rPr lang="en-US" sz="1000" u="none" strike="noStrike">
                          <a:effectLst/>
                        </a:rPr>
                        <a:t>Levetiracetam</a:t>
                      </a:r>
                      <a:endParaRPr lang="en-US" sz="1000" b="0" i="0" u="none" strike="noStrike">
                        <a:solidFill>
                          <a:srgbClr val="000000"/>
                        </a:solidFill>
                        <a:effectLst/>
                        <a:latin typeface="Calibri"/>
                      </a:endParaRPr>
                    </a:p>
                  </a:txBody>
                  <a:tcPr marL="7152" marR="7152" marT="7152" marB="0" anchor="ctr"/>
                </a:tc>
                <a:tc>
                  <a:txBody>
                    <a:bodyPr/>
                    <a:lstStyle/>
                    <a:p>
                      <a:pPr algn="ctr" fontAlgn="ctr"/>
                      <a:r>
                        <a:rPr lang="en-US" sz="1000" u="none" strike="noStrike">
                          <a:effectLst/>
                        </a:rPr>
                        <a:t>13395</a:t>
                      </a:r>
                      <a:endParaRPr lang="en-US" sz="1000" b="0" i="0" u="none" strike="noStrike">
                        <a:solidFill>
                          <a:srgbClr val="000000"/>
                        </a:solidFill>
                        <a:effectLst/>
                        <a:latin typeface="Calibri"/>
                      </a:endParaRPr>
                    </a:p>
                  </a:txBody>
                  <a:tcPr marL="7152" marR="7152" marT="7152" marB="0" anchor="ctr"/>
                </a:tc>
                <a:tc>
                  <a:txBody>
                    <a:bodyPr/>
                    <a:lstStyle/>
                    <a:p>
                      <a:pPr algn="ctr" fontAlgn="ctr"/>
                      <a:r>
                        <a:rPr lang="en-US" sz="1000" u="none" strike="noStrike" dirty="0">
                          <a:effectLst/>
                        </a:rPr>
                        <a:t>540967</a:t>
                      </a:r>
                      <a:endParaRPr lang="en-US" sz="1000" b="0" i="0" u="none" strike="noStrike" dirty="0">
                        <a:solidFill>
                          <a:srgbClr val="000000"/>
                        </a:solidFill>
                        <a:effectLst/>
                        <a:latin typeface="Calibri"/>
                      </a:endParaRPr>
                    </a:p>
                  </a:txBody>
                  <a:tcPr marL="7152" marR="7152" marT="7152" marB="0" anchor="ctr"/>
                </a:tc>
                <a:tc>
                  <a:txBody>
                    <a:bodyPr/>
                    <a:lstStyle/>
                    <a:p>
                      <a:pPr algn="ctr" fontAlgn="ctr"/>
                      <a:r>
                        <a:rPr lang="en-US" sz="1000" u="none" strike="noStrike">
                          <a:effectLst/>
                        </a:rPr>
                        <a:t>40.4</a:t>
                      </a:r>
                      <a:endParaRPr lang="en-US" sz="1000" b="0" i="0" u="none" strike="noStrike">
                        <a:solidFill>
                          <a:srgbClr val="000000"/>
                        </a:solidFill>
                        <a:effectLst/>
                        <a:latin typeface="Calibri"/>
                      </a:endParaRPr>
                    </a:p>
                  </a:txBody>
                  <a:tcPr marL="7152" marR="7152" marT="7152" marB="0" anchor="ctr"/>
                </a:tc>
                <a:tc>
                  <a:txBody>
                    <a:bodyPr/>
                    <a:lstStyle/>
                    <a:p>
                      <a:pPr algn="l" fontAlgn="ctr"/>
                      <a:r>
                        <a:rPr lang="ka-GE" sz="1000" u="none" strike="noStrike" dirty="0">
                          <a:effectLst/>
                        </a:rPr>
                        <a:t>ეპიქსი ტაბ.  500მგ, </a:t>
                      </a:r>
                      <a:br>
                        <a:rPr lang="ka-GE" sz="1000" u="none" strike="noStrike" dirty="0">
                          <a:effectLst/>
                        </a:rPr>
                      </a:br>
                      <a:r>
                        <a:rPr lang="ka-GE" sz="1000" u="none" strike="noStrike" dirty="0">
                          <a:effectLst/>
                        </a:rPr>
                        <a:t>ეპიქსი ტაბ. 1000მგ, </a:t>
                      </a:r>
                      <a:br>
                        <a:rPr lang="ka-GE" sz="1000" u="none" strike="noStrike" dirty="0">
                          <a:effectLst/>
                        </a:rPr>
                      </a:br>
                      <a:r>
                        <a:rPr lang="ka-GE" sz="1000" u="none" strike="noStrike" dirty="0">
                          <a:effectLst/>
                        </a:rPr>
                        <a:t>ნორმეგი ტაბ.1გ</a:t>
                      </a:r>
                      <a:endParaRPr lang="ka-GE" sz="1000" b="0" i="0" u="none" strike="noStrike" dirty="0">
                        <a:solidFill>
                          <a:srgbClr val="000000"/>
                        </a:solidFill>
                        <a:effectLst/>
                        <a:latin typeface="Calibri"/>
                      </a:endParaRPr>
                    </a:p>
                  </a:txBody>
                  <a:tcPr marL="7152" marR="7152" marT="7152" marB="0" anchor="ctr"/>
                </a:tc>
                <a:extLst>
                  <a:ext uri="{0D108BD9-81ED-4DB2-BD59-A6C34878D82A}">
                    <a16:rowId xmlns="" xmlns:a16="http://schemas.microsoft.com/office/drawing/2014/main" val="10001"/>
                  </a:ext>
                </a:extLst>
              </a:tr>
              <a:tr h="1061294">
                <a:tc>
                  <a:txBody>
                    <a:bodyPr/>
                    <a:lstStyle/>
                    <a:p>
                      <a:pPr algn="l" fontAlgn="ctr"/>
                      <a:r>
                        <a:rPr lang="en-US" sz="1000" u="none" strike="noStrike" dirty="0" err="1">
                          <a:effectLst/>
                        </a:rPr>
                        <a:t>Escitalopram</a:t>
                      </a:r>
                      <a:endParaRPr lang="en-US" sz="1000" b="0" i="0" u="none" strike="noStrike" dirty="0">
                        <a:solidFill>
                          <a:srgbClr val="000000"/>
                        </a:solidFill>
                        <a:effectLst/>
                        <a:latin typeface="Calibri"/>
                      </a:endParaRPr>
                    </a:p>
                  </a:txBody>
                  <a:tcPr marL="7152" marR="7152" marT="7152" marB="0" anchor="ctr"/>
                </a:tc>
                <a:tc>
                  <a:txBody>
                    <a:bodyPr/>
                    <a:lstStyle/>
                    <a:p>
                      <a:pPr algn="ctr" fontAlgn="ctr"/>
                      <a:r>
                        <a:rPr lang="en-US" sz="1000" u="none" strike="noStrike" dirty="0">
                          <a:effectLst/>
                        </a:rPr>
                        <a:t>24312</a:t>
                      </a:r>
                      <a:endParaRPr lang="en-US" sz="1000" b="0" i="0" u="none" strike="noStrike" dirty="0">
                        <a:solidFill>
                          <a:srgbClr val="000000"/>
                        </a:solidFill>
                        <a:effectLst/>
                        <a:latin typeface="Calibri"/>
                      </a:endParaRPr>
                    </a:p>
                  </a:txBody>
                  <a:tcPr marL="7152" marR="7152" marT="7152" marB="0" anchor="ctr"/>
                </a:tc>
                <a:tc>
                  <a:txBody>
                    <a:bodyPr/>
                    <a:lstStyle/>
                    <a:p>
                      <a:pPr algn="ctr" fontAlgn="ctr"/>
                      <a:r>
                        <a:rPr lang="en-US" sz="1000" u="none" strike="noStrike">
                          <a:effectLst/>
                        </a:rPr>
                        <a:t>267621</a:t>
                      </a:r>
                      <a:endParaRPr lang="en-US" sz="1000" b="0" i="0" u="none" strike="noStrike">
                        <a:solidFill>
                          <a:srgbClr val="000000"/>
                        </a:solidFill>
                        <a:effectLst/>
                        <a:latin typeface="Calibri"/>
                      </a:endParaRPr>
                    </a:p>
                  </a:txBody>
                  <a:tcPr marL="7152" marR="7152" marT="7152" marB="0" anchor="ctr"/>
                </a:tc>
                <a:tc>
                  <a:txBody>
                    <a:bodyPr/>
                    <a:lstStyle/>
                    <a:p>
                      <a:pPr algn="ctr" fontAlgn="ctr"/>
                      <a:r>
                        <a:rPr lang="en-US" sz="1000" u="none" strike="noStrike">
                          <a:effectLst/>
                        </a:rPr>
                        <a:t>11.0</a:t>
                      </a:r>
                      <a:endParaRPr lang="en-US" sz="1000" b="0" i="0" u="none" strike="noStrike">
                        <a:solidFill>
                          <a:srgbClr val="000000"/>
                        </a:solidFill>
                        <a:effectLst/>
                        <a:latin typeface="Calibri"/>
                      </a:endParaRPr>
                    </a:p>
                  </a:txBody>
                  <a:tcPr marL="7152" marR="7152" marT="7152" marB="0" anchor="ctr"/>
                </a:tc>
                <a:tc>
                  <a:txBody>
                    <a:bodyPr/>
                    <a:lstStyle/>
                    <a:p>
                      <a:pPr algn="l" fontAlgn="ctr"/>
                      <a:r>
                        <a:rPr lang="ka-GE" sz="1000" u="none" strike="noStrike" dirty="0">
                          <a:effectLst/>
                        </a:rPr>
                        <a:t>ციტოლესი ტაბ. 10მგ, </a:t>
                      </a:r>
                      <a:br>
                        <a:rPr lang="ka-GE" sz="1000" u="none" strike="noStrike" dirty="0">
                          <a:effectLst/>
                        </a:rPr>
                      </a:br>
                      <a:r>
                        <a:rPr lang="ka-GE" sz="1000" u="none" strike="noStrike" dirty="0">
                          <a:effectLst/>
                        </a:rPr>
                        <a:t>სეციტა ტაბ. 10მგ, </a:t>
                      </a:r>
                      <a:br>
                        <a:rPr lang="ka-GE" sz="1000" u="none" strike="noStrike" dirty="0">
                          <a:effectLst/>
                        </a:rPr>
                      </a:br>
                      <a:r>
                        <a:rPr lang="ka-GE" sz="1000" u="none" strike="noStrike" dirty="0">
                          <a:effectLst/>
                        </a:rPr>
                        <a:t>მედოლაპრამი ტაბ. 10მგ</a:t>
                      </a:r>
                      <a:endParaRPr lang="ka-GE" sz="1000" b="0" i="0" u="none" strike="noStrike" dirty="0">
                        <a:solidFill>
                          <a:srgbClr val="000000"/>
                        </a:solidFill>
                        <a:effectLst/>
                        <a:latin typeface="Calibri"/>
                      </a:endParaRPr>
                    </a:p>
                  </a:txBody>
                  <a:tcPr marL="7152" marR="7152" marT="7152" marB="0" anchor="ct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35684710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2C96661-CE86-4456-9500-084D21D1FC32}" type="slidenum">
              <a:rPr lang="en-US" smtClean="0"/>
              <a:t>17</a:t>
            </a:fld>
            <a:endParaRPr lang="en-US"/>
          </a:p>
        </p:txBody>
      </p:sp>
      <p:sp>
        <p:nvSpPr>
          <p:cNvPr id="4" name="Title 3"/>
          <p:cNvSpPr>
            <a:spLocks noGrp="1"/>
          </p:cNvSpPr>
          <p:nvPr>
            <p:ph type="title"/>
          </p:nvPr>
        </p:nvSpPr>
        <p:spPr/>
        <p:txBody>
          <a:bodyPr>
            <a:normAutofit fontScale="90000"/>
          </a:bodyPr>
          <a:lstStyle/>
          <a:p>
            <a:r>
              <a:rPr lang="ka-GE" sz="2500" dirty="0">
                <a:effectLst/>
              </a:rPr>
              <a:t>პროექტის განვითარების ფარგლებში დასამატებელი სასურველი მედიკამენტების ნუსხა</a:t>
            </a:r>
            <a:r>
              <a:rPr lang="ka-GE" sz="2500" dirty="0" smtClean="0">
                <a:effectLst/>
              </a:rPr>
              <a:t/>
            </a:r>
            <a:br>
              <a:rPr lang="ka-GE" sz="2500" dirty="0" smtClean="0">
                <a:effectLst/>
              </a:rPr>
            </a:br>
            <a:r>
              <a:rPr lang="ka-GE" sz="2500" dirty="0" smtClean="0">
                <a:effectLst/>
              </a:rPr>
              <a:t>ჯგუფი: </a:t>
            </a:r>
            <a:r>
              <a:rPr lang="ka-GE" sz="2500" u="sng" dirty="0" smtClean="0">
                <a:effectLst/>
              </a:rPr>
              <a:t>კარდიოლოგია</a:t>
            </a:r>
            <a:endParaRPr lang="en-US" sz="2500" u="sng"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32760893"/>
              </p:ext>
            </p:extLst>
          </p:nvPr>
        </p:nvGraphicFramePr>
        <p:xfrm>
          <a:off x="457200" y="1600198"/>
          <a:ext cx="8190071" cy="4343401"/>
        </p:xfrm>
        <a:graphic>
          <a:graphicData uri="http://schemas.openxmlformats.org/drawingml/2006/table">
            <a:tbl>
              <a:tblPr>
                <a:tableStyleId>{5C22544A-7EE6-4342-B048-85BDC9FD1C3A}</a:tableStyleId>
              </a:tblPr>
              <a:tblGrid>
                <a:gridCol w="2314585">
                  <a:extLst>
                    <a:ext uri="{9D8B030D-6E8A-4147-A177-3AD203B41FA5}">
                      <a16:colId xmlns="" xmlns:a16="http://schemas.microsoft.com/office/drawing/2014/main" val="20000"/>
                    </a:ext>
                  </a:extLst>
                </a:gridCol>
                <a:gridCol w="1273677">
                  <a:extLst>
                    <a:ext uri="{9D8B030D-6E8A-4147-A177-3AD203B41FA5}">
                      <a16:colId xmlns="" xmlns:a16="http://schemas.microsoft.com/office/drawing/2014/main" val="20001"/>
                    </a:ext>
                  </a:extLst>
                </a:gridCol>
                <a:gridCol w="1393090">
                  <a:extLst>
                    <a:ext uri="{9D8B030D-6E8A-4147-A177-3AD203B41FA5}">
                      <a16:colId xmlns="" xmlns:a16="http://schemas.microsoft.com/office/drawing/2014/main" val="20002"/>
                    </a:ext>
                  </a:extLst>
                </a:gridCol>
                <a:gridCol w="1250223">
                  <a:extLst>
                    <a:ext uri="{9D8B030D-6E8A-4147-A177-3AD203B41FA5}">
                      <a16:colId xmlns="" xmlns:a16="http://schemas.microsoft.com/office/drawing/2014/main" val="20003"/>
                    </a:ext>
                  </a:extLst>
                </a:gridCol>
                <a:gridCol w="1958496">
                  <a:extLst>
                    <a:ext uri="{9D8B030D-6E8A-4147-A177-3AD203B41FA5}">
                      <a16:colId xmlns="" xmlns:a16="http://schemas.microsoft.com/office/drawing/2014/main" val="20005"/>
                    </a:ext>
                  </a:extLst>
                </a:gridCol>
              </a:tblGrid>
              <a:tr h="1319326">
                <a:tc>
                  <a:txBody>
                    <a:bodyPr/>
                    <a:lstStyle/>
                    <a:p>
                      <a:pPr algn="l" fontAlgn="ctr"/>
                      <a:r>
                        <a:rPr lang="ka-GE" sz="1000" u="none" strike="noStrike" dirty="0">
                          <a:effectLst/>
                        </a:rPr>
                        <a:t>გენერიული დასახელება</a:t>
                      </a:r>
                      <a:endParaRPr lang="ka-GE" sz="1000" b="0" i="0" u="none" strike="noStrike" dirty="0">
                        <a:solidFill>
                          <a:srgbClr val="000000"/>
                        </a:solidFill>
                        <a:effectLst/>
                        <a:latin typeface="Calibri"/>
                      </a:endParaRPr>
                    </a:p>
                  </a:txBody>
                  <a:tcPr marL="6775" marR="6775" marT="6775" marB="0" anchor="ctr"/>
                </a:tc>
                <a:tc>
                  <a:txBody>
                    <a:bodyPr/>
                    <a:lstStyle/>
                    <a:p>
                      <a:pPr algn="ctr" fontAlgn="ctr"/>
                      <a:r>
                        <a:rPr lang="ka-GE" sz="1000" u="none" strike="noStrike">
                          <a:effectLst/>
                        </a:rPr>
                        <a:t>საშუალო წლიური მოხმარება (კოლოფი)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a:effectLst/>
                        </a:rPr>
                        <a:t>იმპორტის საშუალო მოცულობა 2015-2017 აშშ დოლარი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a:effectLst/>
                        </a:rPr>
                        <a:t>1 კოლოფის საშუალო ფასი აშშ დოლარი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dirty="0">
                          <a:effectLst/>
                        </a:rPr>
                        <a:t>ჯგუფის ტოპ გაყიდვადი პრეპარატები სავაჭრო დასახელებით</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0"/>
                  </a:ext>
                </a:extLst>
              </a:tr>
              <a:tr h="1512037">
                <a:tc>
                  <a:txBody>
                    <a:bodyPr/>
                    <a:lstStyle/>
                    <a:p>
                      <a:pPr algn="l" fontAlgn="ctr"/>
                      <a:r>
                        <a:rPr lang="en-US" sz="1000" u="none" strike="noStrike">
                          <a:effectLst/>
                        </a:rPr>
                        <a:t>Perindopril+Amlodipine</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354,519</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3,677,127</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10.4</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a:effectLst/>
                        </a:rPr>
                        <a:t>პრესტანსი ტაბ. 10მგ/10მგ</a:t>
                      </a:r>
                      <a:br>
                        <a:rPr lang="ka-GE" sz="1000" u="none" strike="noStrike">
                          <a:effectLst/>
                        </a:rPr>
                      </a:br>
                      <a:r>
                        <a:rPr lang="ka-GE" sz="1000" u="none" strike="noStrike">
                          <a:effectLst/>
                        </a:rPr>
                        <a:t>პრესტანსი ტაბ.  5მგ/5მგ</a:t>
                      </a:r>
                      <a:br>
                        <a:rPr lang="ka-GE" sz="1000" u="none" strike="noStrike">
                          <a:effectLst/>
                        </a:rPr>
                      </a:br>
                      <a:r>
                        <a:rPr lang="ka-GE" sz="1000" u="none" strike="noStrike">
                          <a:effectLst/>
                        </a:rPr>
                        <a:t>პრესტანსი ტაბ. 10მგ/5მგ</a:t>
                      </a:r>
                      <a:br>
                        <a:rPr lang="ka-GE" sz="1000" u="none" strike="noStrike">
                          <a:effectLst/>
                        </a:rPr>
                      </a:br>
                      <a:r>
                        <a:rPr lang="ka-GE" sz="1000" u="none" strike="noStrike">
                          <a:effectLst/>
                        </a:rPr>
                        <a:t>ნოლიპრელი ფორტე ტაბ</a:t>
                      </a:r>
                      <a:br>
                        <a:rPr lang="ka-GE" sz="1000" u="none" strike="noStrike">
                          <a:effectLst/>
                        </a:rPr>
                      </a:br>
                      <a:r>
                        <a:rPr lang="ka-GE" sz="1000" u="none" strike="noStrike">
                          <a:effectLst/>
                        </a:rPr>
                        <a:t>ნოლიპრელი ბი ფორტე ტაბ. </a:t>
                      </a:r>
                      <a:br>
                        <a:rPr lang="ka-GE" sz="1000" u="none" strike="noStrike">
                          <a:effectLst/>
                        </a:rPr>
                      </a:br>
                      <a:r>
                        <a:rPr lang="ka-GE" sz="1000" u="none" strike="noStrike">
                          <a:effectLst/>
                        </a:rPr>
                        <a:t>ამრა ფორტე ტაბ 4/1.25</a:t>
                      </a:r>
                      <a:endParaRPr lang="ka-GE" sz="1000" b="0" i="0" u="none" strike="noStrike">
                        <a:solidFill>
                          <a:srgbClr val="000000"/>
                        </a:solidFill>
                        <a:effectLst/>
                        <a:latin typeface="Calibri"/>
                      </a:endParaRPr>
                    </a:p>
                  </a:txBody>
                  <a:tcPr marL="6775" marR="6775" marT="6775" marB="0" anchor="ctr"/>
                </a:tc>
                <a:extLst>
                  <a:ext uri="{0D108BD9-81ED-4DB2-BD59-A6C34878D82A}">
                    <a16:rowId xmlns="" xmlns:a16="http://schemas.microsoft.com/office/drawing/2014/main" val="10001"/>
                  </a:ext>
                </a:extLst>
              </a:tr>
              <a:tr h="756019">
                <a:tc>
                  <a:txBody>
                    <a:bodyPr/>
                    <a:lstStyle/>
                    <a:p>
                      <a:pPr algn="l" fontAlgn="ctr"/>
                      <a:r>
                        <a:rPr lang="en-US" sz="1000" u="none" strike="noStrike">
                          <a:effectLst/>
                        </a:rPr>
                        <a:t>Rosuvastatin</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69,522</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1,165,608</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16.8</a:t>
                      </a:r>
                      <a:endParaRPr lang="en-US" sz="1000" b="0" i="0" u="none" strike="noStrike" dirty="0">
                        <a:solidFill>
                          <a:srgbClr val="000000"/>
                        </a:solidFill>
                        <a:effectLst/>
                        <a:latin typeface="Calibri"/>
                      </a:endParaRPr>
                    </a:p>
                  </a:txBody>
                  <a:tcPr marL="6775" marR="6775" marT="6775" marB="0" anchor="ctr"/>
                </a:tc>
                <a:tc>
                  <a:txBody>
                    <a:bodyPr/>
                    <a:lstStyle/>
                    <a:p>
                      <a:pPr algn="l" fontAlgn="ctr"/>
                      <a:r>
                        <a:rPr lang="ka-GE" sz="1000" u="none" strike="noStrike">
                          <a:effectLst/>
                        </a:rPr>
                        <a:t>კრესტორი ტაბ. 10მგ</a:t>
                      </a:r>
                      <a:br>
                        <a:rPr lang="ka-GE" sz="1000" u="none" strike="noStrike">
                          <a:effectLst/>
                        </a:rPr>
                      </a:br>
                      <a:r>
                        <a:rPr lang="ka-GE" sz="1000" u="none" strike="noStrike">
                          <a:effectLst/>
                        </a:rPr>
                        <a:t>კრესტორი ტაბ. 20მგ</a:t>
                      </a:r>
                      <a:br>
                        <a:rPr lang="ka-GE" sz="1000" u="none" strike="noStrike">
                          <a:effectLst/>
                        </a:rPr>
                      </a:br>
                      <a:r>
                        <a:rPr lang="ka-GE" sz="1000" u="none" strike="noStrike">
                          <a:effectLst/>
                        </a:rPr>
                        <a:t>სორვასტა ტაბ. 20მგ</a:t>
                      </a:r>
                      <a:endParaRPr lang="ka-GE" sz="1000" b="0" i="0" u="none" strike="noStrike">
                        <a:solidFill>
                          <a:srgbClr val="000000"/>
                        </a:solidFill>
                        <a:effectLst/>
                        <a:latin typeface="Calibri"/>
                      </a:endParaRPr>
                    </a:p>
                  </a:txBody>
                  <a:tcPr marL="6775" marR="6775" marT="6775" marB="0" anchor="ctr"/>
                </a:tc>
                <a:extLst>
                  <a:ext uri="{0D108BD9-81ED-4DB2-BD59-A6C34878D82A}">
                    <a16:rowId xmlns="" xmlns:a16="http://schemas.microsoft.com/office/drawing/2014/main" val="10002"/>
                  </a:ext>
                </a:extLst>
              </a:tr>
              <a:tr h="756019">
                <a:tc>
                  <a:txBody>
                    <a:bodyPr/>
                    <a:lstStyle/>
                    <a:p>
                      <a:pPr algn="l" fontAlgn="ctr"/>
                      <a:r>
                        <a:rPr lang="en-US" sz="1000" u="none" strike="noStrike">
                          <a:effectLst/>
                        </a:rPr>
                        <a:t>Perindopril+Indapamide+Amlodipine</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80,069</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1,102,403</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13.8</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ტრიპლიქსამი ტაბ.10/2.5/10მგ</a:t>
                      </a:r>
                      <a:br>
                        <a:rPr lang="ka-GE" sz="1000" u="none" strike="noStrike" dirty="0">
                          <a:effectLst/>
                        </a:rPr>
                      </a:br>
                      <a:r>
                        <a:rPr lang="ka-GE" sz="1000" u="none" strike="noStrike" dirty="0">
                          <a:effectLst/>
                        </a:rPr>
                        <a:t>ტრიპლიქსამი ტაბ.10/2.5/5მგ</a:t>
                      </a:r>
                      <a:br>
                        <a:rPr lang="ka-GE" sz="1000" u="none" strike="noStrike" dirty="0">
                          <a:effectLst/>
                        </a:rPr>
                      </a:br>
                      <a:r>
                        <a:rPr lang="ka-GE" sz="1000" u="none" strike="noStrike" dirty="0">
                          <a:effectLst/>
                        </a:rPr>
                        <a:t>ტრიპლიქსამი ტაბ.5/1.25/5მგ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3988451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2C96661-CE86-4456-9500-084D21D1FC32}" type="slidenum">
              <a:rPr lang="en-US" smtClean="0"/>
              <a:t>18</a:t>
            </a:fld>
            <a:endParaRPr lang="en-US"/>
          </a:p>
        </p:txBody>
      </p:sp>
      <p:sp>
        <p:nvSpPr>
          <p:cNvPr id="4" name="Title 3"/>
          <p:cNvSpPr>
            <a:spLocks noGrp="1"/>
          </p:cNvSpPr>
          <p:nvPr>
            <p:ph type="title"/>
          </p:nvPr>
        </p:nvSpPr>
        <p:spPr/>
        <p:txBody>
          <a:bodyPr>
            <a:normAutofit fontScale="90000"/>
          </a:bodyPr>
          <a:lstStyle/>
          <a:p>
            <a:r>
              <a:rPr lang="ka-GE" sz="2500" dirty="0">
                <a:effectLst/>
              </a:rPr>
              <a:t>პროექტის განვითარების ფარგლებში დასამატებელი სასურველი მედიკამენტების ნუსხა</a:t>
            </a:r>
            <a:r>
              <a:rPr lang="ka-GE" sz="2500" dirty="0" smtClean="0">
                <a:effectLst/>
              </a:rPr>
              <a:t/>
            </a:r>
            <a:br>
              <a:rPr lang="ka-GE" sz="2500" dirty="0" smtClean="0">
                <a:effectLst/>
              </a:rPr>
            </a:br>
            <a:r>
              <a:rPr lang="ka-GE" sz="2500" dirty="0" smtClean="0">
                <a:effectLst/>
              </a:rPr>
              <a:t>ჯგუფი: </a:t>
            </a:r>
            <a:r>
              <a:rPr lang="ka-GE" sz="2500" u="sng" dirty="0" smtClean="0">
                <a:effectLst/>
              </a:rPr>
              <a:t>კარდიოლოგია</a:t>
            </a:r>
            <a:endParaRPr lang="en-US" sz="2500"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04786840"/>
              </p:ext>
            </p:extLst>
          </p:nvPr>
        </p:nvGraphicFramePr>
        <p:xfrm>
          <a:off x="457200" y="1600198"/>
          <a:ext cx="8382000" cy="4343404"/>
        </p:xfrm>
        <a:graphic>
          <a:graphicData uri="http://schemas.openxmlformats.org/drawingml/2006/table">
            <a:tbl>
              <a:tblPr>
                <a:tableStyleId>{5C22544A-7EE6-4342-B048-85BDC9FD1C3A}</a:tableStyleId>
              </a:tblPr>
              <a:tblGrid>
                <a:gridCol w="2238070">
                  <a:extLst>
                    <a:ext uri="{9D8B030D-6E8A-4147-A177-3AD203B41FA5}">
                      <a16:colId xmlns="" xmlns:a16="http://schemas.microsoft.com/office/drawing/2014/main" val="20000"/>
                    </a:ext>
                  </a:extLst>
                </a:gridCol>
                <a:gridCol w="1420313">
                  <a:extLst>
                    <a:ext uri="{9D8B030D-6E8A-4147-A177-3AD203B41FA5}">
                      <a16:colId xmlns="" xmlns:a16="http://schemas.microsoft.com/office/drawing/2014/main" val="20001"/>
                    </a:ext>
                  </a:extLst>
                </a:gridCol>
                <a:gridCol w="1420313">
                  <a:extLst>
                    <a:ext uri="{9D8B030D-6E8A-4147-A177-3AD203B41FA5}">
                      <a16:colId xmlns="" xmlns:a16="http://schemas.microsoft.com/office/drawing/2014/main" val="20002"/>
                    </a:ext>
                  </a:extLst>
                </a:gridCol>
                <a:gridCol w="1420313">
                  <a:extLst>
                    <a:ext uri="{9D8B030D-6E8A-4147-A177-3AD203B41FA5}">
                      <a16:colId xmlns="" xmlns:a16="http://schemas.microsoft.com/office/drawing/2014/main" val="20003"/>
                    </a:ext>
                  </a:extLst>
                </a:gridCol>
                <a:gridCol w="1882991">
                  <a:extLst>
                    <a:ext uri="{9D8B030D-6E8A-4147-A177-3AD203B41FA5}">
                      <a16:colId xmlns="" xmlns:a16="http://schemas.microsoft.com/office/drawing/2014/main" val="20005"/>
                    </a:ext>
                  </a:extLst>
                </a:gridCol>
              </a:tblGrid>
              <a:tr h="1019954">
                <a:tc>
                  <a:txBody>
                    <a:bodyPr/>
                    <a:lstStyle/>
                    <a:p>
                      <a:pPr algn="l" fontAlgn="ctr"/>
                      <a:r>
                        <a:rPr lang="ka-GE" sz="1100" u="none" strike="noStrike" dirty="0">
                          <a:effectLst/>
                        </a:rPr>
                        <a:t>გენერიული დასახელება</a:t>
                      </a:r>
                      <a:endParaRPr lang="ka-GE" sz="1100" b="0" i="0" u="none" strike="noStrike" dirty="0">
                        <a:solidFill>
                          <a:srgbClr val="000000"/>
                        </a:solidFill>
                        <a:effectLst/>
                        <a:latin typeface="Calibri"/>
                      </a:endParaRPr>
                    </a:p>
                  </a:txBody>
                  <a:tcPr marL="6775" marR="6775" marT="6775" marB="0" anchor="ctr"/>
                </a:tc>
                <a:tc>
                  <a:txBody>
                    <a:bodyPr/>
                    <a:lstStyle/>
                    <a:p>
                      <a:pPr algn="ctr" fontAlgn="ctr"/>
                      <a:r>
                        <a:rPr lang="ka-GE" sz="1100" u="none" strike="noStrike">
                          <a:effectLst/>
                        </a:rPr>
                        <a:t>საშუალო წლიური მოხმარება (კოლოფი)</a:t>
                      </a:r>
                      <a:endParaRPr lang="ka-GE" sz="1100" b="0" i="0" u="none" strike="noStrike">
                        <a:solidFill>
                          <a:srgbClr val="000000"/>
                        </a:solidFill>
                        <a:effectLst/>
                        <a:latin typeface="Calibri"/>
                      </a:endParaRPr>
                    </a:p>
                  </a:txBody>
                  <a:tcPr marL="6775" marR="6775" marT="6775" marB="0" anchor="ctr"/>
                </a:tc>
                <a:tc>
                  <a:txBody>
                    <a:bodyPr/>
                    <a:lstStyle/>
                    <a:p>
                      <a:pPr algn="ctr" fontAlgn="ctr"/>
                      <a:r>
                        <a:rPr lang="ka-GE" sz="1100" u="none" strike="noStrike">
                          <a:effectLst/>
                        </a:rPr>
                        <a:t>იმპორტის საშუალო მოცულობა 2015-2017 აშშ დოლარი</a:t>
                      </a:r>
                      <a:endParaRPr lang="ka-GE" sz="1100" b="0" i="0" u="none" strike="noStrike">
                        <a:solidFill>
                          <a:srgbClr val="000000"/>
                        </a:solidFill>
                        <a:effectLst/>
                        <a:latin typeface="Calibri"/>
                      </a:endParaRPr>
                    </a:p>
                  </a:txBody>
                  <a:tcPr marL="6775" marR="6775" marT="6775" marB="0" anchor="ctr"/>
                </a:tc>
                <a:tc>
                  <a:txBody>
                    <a:bodyPr/>
                    <a:lstStyle/>
                    <a:p>
                      <a:pPr algn="ctr" fontAlgn="ctr"/>
                      <a:r>
                        <a:rPr lang="ka-GE" sz="1100" u="none" strike="noStrike">
                          <a:effectLst/>
                        </a:rPr>
                        <a:t>1 კოლოფის საშუალო ფასი აშშ დოლარი</a:t>
                      </a:r>
                      <a:endParaRPr lang="ka-GE" sz="1100" b="0" i="0" u="none" strike="noStrike">
                        <a:solidFill>
                          <a:srgbClr val="000000"/>
                        </a:solidFill>
                        <a:effectLst/>
                        <a:latin typeface="Calibri"/>
                      </a:endParaRPr>
                    </a:p>
                  </a:txBody>
                  <a:tcPr marL="6775" marR="6775" marT="6775" marB="0" anchor="ctr"/>
                </a:tc>
                <a:tc>
                  <a:txBody>
                    <a:bodyPr/>
                    <a:lstStyle/>
                    <a:p>
                      <a:pPr algn="ctr" fontAlgn="ctr"/>
                      <a:r>
                        <a:rPr lang="ka-GE" sz="1100" u="none" strike="noStrike" dirty="0">
                          <a:effectLst/>
                        </a:rPr>
                        <a:t>ჯგუფის ტოპ გაყიდვადი პრეპარატები სავაჭრო დასახელებით</a:t>
                      </a:r>
                      <a:endParaRPr lang="ka-GE" sz="11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0"/>
                  </a:ext>
                </a:extLst>
              </a:tr>
              <a:tr h="664690">
                <a:tc>
                  <a:txBody>
                    <a:bodyPr/>
                    <a:lstStyle/>
                    <a:p>
                      <a:pPr algn="l" fontAlgn="ctr"/>
                      <a:r>
                        <a:rPr lang="en-US" sz="1000" u="none" strike="noStrike" dirty="0">
                          <a:effectLst/>
                        </a:rPr>
                        <a:t>Carvedilol</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31,692</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117,161</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3.7</a:t>
                      </a:r>
                      <a:endParaRPr lang="en-US" sz="1000" b="0" i="0" u="none" strike="noStrike" dirty="0">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კარვიდილი ტაბ. 6.25მგ </a:t>
                      </a:r>
                      <a:br>
                        <a:rPr lang="ka-GE" sz="1000" u="none" strike="noStrike" dirty="0">
                          <a:effectLst/>
                        </a:rPr>
                      </a:br>
                      <a:r>
                        <a:rPr lang="ka-GE" sz="1000" u="none" strike="noStrike" dirty="0">
                          <a:effectLst/>
                        </a:rPr>
                        <a:t>კორვენოლი ტაბ. 25მგ </a:t>
                      </a:r>
                      <a:br>
                        <a:rPr lang="ka-GE" sz="1000" u="none" strike="noStrike" dirty="0">
                          <a:effectLst/>
                        </a:rPr>
                      </a:br>
                      <a:r>
                        <a:rPr lang="ka-GE" sz="1000" u="none" strike="noStrike" dirty="0">
                          <a:effectLst/>
                        </a:rPr>
                        <a:t>ტალიტონი  ტაბ. 25მგ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1"/>
                  </a:ext>
                </a:extLst>
              </a:tr>
              <a:tr h="664690">
                <a:tc>
                  <a:txBody>
                    <a:bodyPr/>
                    <a:lstStyle/>
                    <a:p>
                      <a:pPr algn="l" fontAlgn="ctr"/>
                      <a:r>
                        <a:rPr lang="en-US" sz="1000" u="none" strike="noStrike" dirty="0" err="1">
                          <a:effectLst/>
                        </a:rPr>
                        <a:t>Nebivolol</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166,012</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742,853</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4.5</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ნებილეტი ტაბ. 5მგ</a:t>
                      </a:r>
                      <a:br>
                        <a:rPr lang="ka-GE" sz="1000" u="none" strike="noStrike" dirty="0">
                          <a:effectLst/>
                        </a:rPr>
                      </a:br>
                      <a:r>
                        <a:rPr lang="ka-GE" sz="1000" u="none" strike="noStrike" dirty="0">
                          <a:effectLst/>
                        </a:rPr>
                        <a:t>ნებეტა ტაბ. 5მგ</a:t>
                      </a:r>
                      <a:br>
                        <a:rPr lang="ka-GE" sz="1000" u="none" strike="noStrike" dirty="0">
                          <a:effectLst/>
                        </a:rPr>
                      </a:br>
                      <a:r>
                        <a:rPr lang="ka-GE" sz="1000" u="none" strike="noStrike" dirty="0">
                          <a:effectLst/>
                        </a:rPr>
                        <a:t>ნონბლონი ტაბ. 5მგ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2"/>
                  </a:ext>
                </a:extLst>
              </a:tr>
              <a:tr h="664690">
                <a:tc>
                  <a:txBody>
                    <a:bodyPr/>
                    <a:lstStyle/>
                    <a:p>
                      <a:pPr algn="l" fontAlgn="ctr"/>
                      <a:r>
                        <a:rPr lang="en-US" sz="1000" u="none" strike="noStrike" dirty="0">
                          <a:effectLst/>
                        </a:rPr>
                        <a:t>Metoprolol Succinate</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175,257</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724,847</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4.1</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ბეტალოკი </a:t>
                      </a:r>
                      <a:r>
                        <a:rPr lang="en-US" sz="1000" u="none" strike="noStrike" dirty="0" err="1">
                          <a:effectLst/>
                        </a:rPr>
                        <a:t>Zok</a:t>
                      </a:r>
                      <a:r>
                        <a:rPr lang="en-US" sz="1000" u="none" strike="noStrike" dirty="0">
                          <a:effectLst/>
                        </a:rPr>
                        <a:t> </a:t>
                      </a:r>
                      <a:r>
                        <a:rPr lang="ka-GE" sz="1000" u="none" strike="noStrike" dirty="0">
                          <a:effectLst/>
                        </a:rPr>
                        <a:t>ტაბ  50მგ</a:t>
                      </a:r>
                      <a:br>
                        <a:rPr lang="ka-GE" sz="1000" u="none" strike="noStrike" dirty="0">
                          <a:effectLst/>
                        </a:rPr>
                      </a:br>
                      <a:r>
                        <a:rPr lang="ka-GE" sz="1000" u="none" strike="noStrike" dirty="0">
                          <a:effectLst/>
                        </a:rPr>
                        <a:t>ბეტალოკი </a:t>
                      </a:r>
                      <a:r>
                        <a:rPr lang="en-US" sz="1000" u="none" strike="noStrike" dirty="0" err="1">
                          <a:effectLst/>
                        </a:rPr>
                        <a:t>Zok</a:t>
                      </a:r>
                      <a:r>
                        <a:rPr lang="en-US" sz="1000" u="none" strike="noStrike" dirty="0">
                          <a:effectLst/>
                        </a:rPr>
                        <a:t> </a:t>
                      </a:r>
                      <a:r>
                        <a:rPr lang="ka-GE" sz="1000" u="none" strike="noStrike" dirty="0">
                          <a:effectLst/>
                        </a:rPr>
                        <a:t>ტაბ  25მგ</a:t>
                      </a:r>
                      <a:br>
                        <a:rPr lang="ka-GE" sz="1000" u="none" strike="noStrike" dirty="0">
                          <a:effectLst/>
                        </a:rPr>
                      </a:br>
                      <a:r>
                        <a:rPr lang="ka-GE" sz="1000" u="none" strike="noStrike" dirty="0">
                          <a:effectLst/>
                        </a:rPr>
                        <a:t>ბეტალოკი </a:t>
                      </a:r>
                      <a:r>
                        <a:rPr lang="en-US" sz="1000" u="none" strike="noStrike" dirty="0" err="1">
                          <a:effectLst/>
                        </a:rPr>
                        <a:t>Zok</a:t>
                      </a:r>
                      <a:r>
                        <a:rPr lang="en-US" sz="1000" u="none" strike="noStrike" dirty="0">
                          <a:effectLst/>
                        </a:rPr>
                        <a:t> </a:t>
                      </a:r>
                      <a:r>
                        <a:rPr lang="ka-GE" sz="1000" u="none" strike="noStrike" dirty="0">
                          <a:effectLst/>
                        </a:rPr>
                        <a:t>ტაბ 100მგ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3"/>
                  </a:ext>
                </a:extLst>
              </a:tr>
              <a:tr h="664690">
                <a:tc>
                  <a:txBody>
                    <a:bodyPr/>
                    <a:lstStyle/>
                    <a:p>
                      <a:pPr algn="l" fontAlgn="ctr"/>
                      <a:r>
                        <a:rPr lang="en-US" sz="1000" u="none" strike="noStrike">
                          <a:effectLst/>
                        </a:rPr>
                        <a:t>Bisoprolol</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185,084</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720,305</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3.9</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smtClean="0">
                          <a:effectLst/>
                        </a:rPr>
                        <a:t>კონკორი ტაბ.  5მგ,</a:t>
                      </a:r>
                    </a:p>
                    <a:p>
                      <a:pPr algn="l" fontAlgn="ctr"/>
                      <a:r>
                        <a:rPr lang="ka-GE" sz="1000" u="none" strike="noStrike" dirty="0" smtClean="0">
                          <a:effectLst/>
                        </a:rPr>
                        <a:t>რიზოპროლი </a:t>
                      </a:r>
                      <a:r>
                        <a:rPr lang="ka-GE" sz="1000" u="none" strike="noStrike" dirty="0">
                          <a:effectLst/>
                        </a:rPr>
                        <a:t>ტაბ.  5მგ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4"/>
                  </a:ext>
                </a:extLst>
              </a:tr>
              <a:tr h="664690">
                <a:tc>
                  <a:txBody>
                    <a:bodyPr/>
                    <a:lstStyle/>
                    <a:p>
                      <a:pPr algn="l" fontAlgn="ctr"/>
                      <a:r>
                        <a:rPr lang="en-US" sz="1000" u="none" strike="noStrike" dirty="0" err="1">
                          <a:effectLst/>
                        </a:rPr>
                        <a:t>Moxonidine</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99,976</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708,752</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7.1</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ფიზიოტენზი შ.ტაბ 0.4მგ</a:t>
                      </a:r>
                      <a:br>
                        <a:rPr lang="ka-GE" sz="1000" u="none" strike="noStrike" dirty="0">
                          <a:effectLst/>
                        </a:rPr>
                      </a:br>
                      <a:r>
                        <a:rPr lang="ka-GE" sz="1000" u="none" strike="noStrike" dirty="0">
                          <a:effectLst/>
                        </a:rPr>
                        <a:t>ფიზიოტენზი შ.ტაბ 0.2მგ</a:t>
                      </a:r>
                      <a:br>
                        <a:rPr lang="ka-GE" sz="1000" u="none" strike="noStrike" dirty="0">
                          <a:effectLst/>
                        </a:rPr>
                      </a:br>
                      <a:r>
                        <a:rPr lang="ka-GE" sz="1000" u="none" strike="noStrike" dirty="0">
                          <a:effectLst/>
                        </a:rPr>
                        <a:t>ფიზიოტენზი შ.ტაბ 0.4მგ </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15108517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2C96661-CE86-4456-9500-084D21D1FC32}" type="slidenum">
              <a:rPr lang="en-US" smtClean="0"/>
              <a:t>19</a:t>
            </a:fld>
            <a:endParaRPr lang="en-US"/>
          </a:p>
        </p:txBody>
      </p:sp>
      <p:sp>
        <p:nvSpPr>
          <p:cNvPr id="4" name="Title 3"/>
          <p:cNvSpPr>
            <a:spLocks noGrp="1"/>
          </p:cNvSpPr>
          <p:nvPr>
            <p:ph type="title"/>
          </p:nvPr>
        </p:nvSpPr>
        <p:spPr/>
        <p:txBody>
          <a:bodyPr>
            <a:normAutofit fontScale="90000"/>
          </a:bodyPr>
          <a:lstStyle/>
          <a:p>
            <a:r>
              <a:rPr lang="ka-GE" sz="2500" dirty="0">
                <a:effectLst/>
              </a:rPr>
              <a:t>პროექტის განვითარების ფარგლებში დასამატებელი სასურველი მედიკამენტების ნუსხა</a:t>
            </a:r>
            <a:r>
              <a:rPr lang="ka-GE" sz="2500" dirty="0" smtClean="0">
                <a:effectLst/>
              </a:rPr>
              <a:t/>
            </a:r>
            <a:br>
              <a:rPr lang="ka-GE" sz="2500" dirty="0" smtClean="0">
                <a:effectLst/>
              </a:rPr>
            </a:br>
            <a:r>
              <a:rPr lang="ka-GE" sz="2500" dirty="0" smtClean="0">
                <a:effectLst/>
              </a:rPr>
              <a:t>ჯგუფი: </a:t>
            </a:r>
            <a:r>
              <a:rPr lang="ka-GE" sz="2500" u="sng" dirty="0" smtClean="0">
                <a:effectLst/>
              </a:rPr>
              <a:t>კარდიოლოგია</a:t>
            </a:r>
            <a:endParaRPr lang="en-US" sz="2500" u="sng"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19099395"/>
              </p:ext>
            </p:extLst>
          </p:nvPr>
        </p:nvGraphicFramePr>
        <p:xfrm>
          <a:off x="457200" y="1600200"/>
          <a:ext cx="8190071" cy="3886200"/>
        </p:xfrm>
        <a:graphic>
          <a:graphicData uri="http://schemas.openxmlformats.org/drawingml/2006/table">
            <a:tbl>
              <a:tblPr>
                <a:tableStyleId>{5C22544A-7EE6-4342-B048-85BDC9FD1C3A}</a:tableStyleId>
              </a:tblPr>
              <a:tblGrid>
                <a:gridCol w="2186823">
                  <a:extLst>
                    <a:ext uri="{9D8B030D-6E8A-4147-A177-3AD203B41FA5}">
                      <a16:colId xmlns="" xmlns:a16="http://schemas.microsoft.com/office/drawing/2014/main" val="20000"/>
                    </a:ext>
                  </a:extLst>
                </a:gridCol>
                <a:gridCol w="1387791">
                  <a:extLst>
                    <a:ext uri="{9D8B030D-6E8A-4147-A177-3AD203B41FA5}">
                      <a16:colId xmlns="" xmlns:a16="http://schemas.microsoft.com/office/drawing/2014/main" val="20001"/>
                    </a:ext>
                  </a:extLst>
                </a:gridCol>
                <a:gridCol w="1387791">
                  <a:extLst>
                    <a:ext uri="{9D8B030D-6E8A-4147-A177-3AD203B41FA5}">
                      <a16:colId xmlns="" xmlns:a16="http://schemas.microsoft.com/office/drawing/2014/main" val="20002"/>
                    </a:ext>
                  </a:extLst>
                </a:gridCol>
                <a:gridCol w="1387791">
                  <a:extLst>
                    <a:ext uri="{9D8B030D-6E8A-4147-A177-3AD203B41FA5}">
                      <a16:colId xmlns="" xmlns:a16="http://schemas.microsoft.com/office/drawing/2014/main" val="20003"/>
                    </a:ext>
                  </a:extLst>
                </a:gridCol>
                <a:gridCol w="1839875">
                  <a:extLst>
                    <a:ext uri="{9D8B030D-6E8A-4147-A177-3AD203B41FA5}">
                      <a16:colId xmlns="" xmlns:a16="http://schemas.microsoft.com/office/drawing/2014/main" val="20005"/>
                    </a:ext>
                  </a:extLst>
                </a:gridCol>
              </a:tblGrid>
              <a:tr h="1387125">
                <a:tc>
                  <a:txBody>
                    <a:bodyPr/>
                    <a:lstStyle/>
                    <a:p>
                      <a:pPr algn="l" fontAlgn="ctr"/>
                      <a:r>
                        <a:rPr lang="ka-GE" sz="1000" u="none" strike="noStrike" dirty="0">
                          <a:effectLst/>
                        </a:rPr>
                        <a:t>გენერიული დასახელება</a:t>
                      </a:r>
                      <a:endParaRPr lang="ka-GE" sz="1000" b="0" i="0" u="none" strike="noStrike" dirty="0">
                        <a:solidFill>
                          <a:srgbClr val="000000"/>
                        </a:solidFill>
                        <a:effectLst/>
                        <a:latin typeface="Calibri"/>
                      </a:endParaRPr>
                    </a:p>
                  </a:txBody>
                  <a:tcPr marL="6775" marR="6775" marT="6775" marB="0" anchor="ctr"/>
                </a:tc>
                <a:tc>
                  <a:txBody>
                    <a:bodyPr/>
                    <a:lstStyle/>
                    <a:p>
                      <a:pPr algn="ctr" fontAlgn="ctr"/>
                      <a:r>
                        <a:rPr lang="ka-GE" sz="1000" u="none" strike="noStrike">
                          <a:effectLst/>
                        </a:rPr>
                        <a:t>საშუალო წლიური მოხმარება (კოლოფი)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a:effectLst/>
                        </a:rPr>
                        <a:t>იმპორტის საშუალო მოცულობა 2015-2017 აშშ დოლარი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a:effectLst/>
                        </a:rPr>
                        <a:t>1 კოლოფის საშუალო ფასი აშშ დოლარი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dirty="0">
                          <a:effectLst/>
                        </a:rPr>
                        <a:t>ჯგუფის ტოპ გაყიდვადი პრეპარატები სავაჭრო დასახელებით</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0"/>
                  </a:ext>
                </a:extLst>
              </a:tr>
              <a:tr h="868711">
                <a:tc>
                  <a:txBody>
                    <a:bodyPr/>
                    <a:lstStyle/>
                    <a:p>
                      <a:pPr algn="l" fontAlgn="ctr"/>
                      <a:r>
                        <a:rPr lang="en-US" sz="1000" u="none" strike="noStrike" dirty="0" err="1">
                          <a:effectLst/>
                        </a:rPr>
                        <a:t>Indapamide</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113,711</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512,149</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4.5</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არიფონი რეტ.ტაბ.1.5მგ </a:t>
                      </a:r>
                      <a:br>
                        <a:rPr lang="ka-GE" sz="1000" u="none" strike="noStrike" dirty="0">
                          <a:effectLst/>
                        </a:rPr>
                      </a:br>
                      <a:r>
                        <a:rPr lang="ka-GE" sz="1000" u="none" strike="noStrike" dirty="0">
                          <a:effectLst/>
                        </a:rPr>
                        <a:t>ინდაფონი რეტ ტაბ.1.5მგ </a:t>
                      </a:r>
                      <a:br>
                        <a:rPr lang="ka-GE" sz="1000" u="none" strike="noStrike" dirty="0">
                          <a:effectLst/>
                        </a:rPr>
                      </a:br>
                      <a:r>
                        <a:rPr lang="ka-GE" sz="1000" u="none" strike="noStrike" dirty="0">
                          <a:effectLst/>
                        </a:rPr>
                        <a:t>დარზოქსი ტაბ. 1.5მგ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2"/>
                  </a:ext>
                </a:extLst>
              </a:tr>
              <a:tr h="835495">
                <a:tc>
                  <a:txBody>
                    <a:bodyPr/>
                    <a:lstStyle/>
                    <a:p>
                      <a:pPr algn="l" fontAlgn="ctr"/>
                      <a:r>
                        <a:rPr lang="en-US" sz="1000" u="none" strike="noStrike">
                          <a:effectLst/>
                        </a:rPr>
                        <a:t>Lercanidipine</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82,976</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470,571</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5.7</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ლერკამენი ტაბ. 10მგ</a:t>
                      </a:r>
                      <a:br>
                        <a:rPr lang="ka-GE" sz="1000" u="none" strike="noStrike" dirty="0">
                          <a:effectLst/>
                        </a:rPr>
                      </a:br>
                      <a:r>
                        <a:rPr lang="ka-GE" sz="1000" u="none" strike="noStrike" dirty="0">
                          <a:effectLst/>
                        </a:rPr>
                        <a:t>ლერკამენი ტაბ. 20მგ</a:t>
                      </a:r>
                      <a:br>
                        <a:rPr lang="ka-GE" sz="1000" u="none" strike="noStrike" dirty="0">
                          <a:effectLst/>
                        </a:rPr>
                      </a:br>
                      <a:r>
                        <a:rPr lang="ka-GE" sz="1000" u="none" strike="noStrike" dirty="0">
                          <a:effectLst/>
                        </a:rPr>
                        <a:t>ზანიდიპ-რეკორდატი ტაბ.20მგ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3"/>
                  </a:ext>
                </a:extLst>
              </a:tr>
              <a:tr h="794869">
                <a:tc>
                  <a:txBody>
                    <a:bodyPr/>
                    <a:lstStyle/>
                    <a:p>
                      <a:pPr algn="l" fontAlgn="ctr"/>
                      <a:r>
                        <a:rPr lang="en-US" sz="1000" u="none" strike="noStrike" dirty="0">
                          <a:effectLst/>
                        </a:rPr>
                        <a:t>Perindopril</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61,909</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422,651</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6.8</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პრესტარიუმი ტაბ. 5მგ</a:t>
                      </a:r>
                      <a:br>
                        <a:rPr lang="ka-GE" sz="1000" u="none" strike="noStrike" dirty="0">
                          <a:effectLst/>
                        </a:rPr>
                      </a:br>
                      <a:r>
                        <a:rPr lang="ka-GE" sz="1000" u="none" strike="noStrike" dirty="0">
                          <a:effectLst/>
                        </a:rPr>
                        <a:t>პრესტარიუმი ტაბ.10მგ</a:t>
                      </a:r>
                      <a:br>
                        <a:rPr lang="ka-GE" sz="1000" u="none" strike="noStrike" dirty="0">
                          <a:effectLst/>
                        </a:rPr>
                      </a:br>
                      <a:r>
                        <a:rPr lang="ka-GE" sz="1000" u="none" strike="noStrike" dirty="0">
                          <a:effectLst/>
                        </a:rPr>
                        <a:t>პრენესა ტაბ. 8მგ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95615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marL="109728" indent="0" algn="just">
              <a:buNone/>
            </a:pPr>
            <a:r>
              <a:rPr lang="ka-GE" sz="2000" dirty="0" smtClean="0"/>
              <a:t>განხორციელებული პროექტმა გვაჩვენა, რომ:</a:t>
            </a:r>
          </a:p>
          <a:p>
            <a:pPr algn="just">
              <a:buFont typeface="Wingdings" panose="05000000000000000000" pitchFamily="2" charset="2"/>
              <a:buChar char="ü"/>
            </a:pPr>
            <a:r>
              <a:rPr lang="ka-GE" sz="1900" dirty="0" smtClean="0"/>
              <a:t>მედიკამენტების ნაწილზე მოხერხდა ფასების დაწევა, ნაწილის ფასი კი დარჩა უცვლელი.</a:t>
            </a:r>
          </a:p>
          <a:p>
            <a:pPr algn="just">
              <a:buFont typeface="Wingdings" panose="05000000000000000000" pitchFamily="2" charset="2"/>
              <a:buChar char="ü"/>
            </a:pPr>
            <a:r>
              <a:rPr lang="ka-GE" sz="1900" dirty="0" smtClean="0"/>
              <a:t>იმ მედიკამენტებზე, რომლებზედაც შესაძლებელი გახდა ფასდაკლება, ფასდაკლების პროცენტი მერყეობს 1%-დან 80%-მდე.</a:t>
            </a:r>
          </a:p>
          <a:p>
            <a:pPr algn="just">
              <a:buFont typeface="Wingdings" panose="05000000000000000000" pitchFamily="2" charset="2"/>
              <a:buChar char="ü"/>
            </a:pPr>
            <a:r>
              <a:rPr lang="ka-GE" sz="1900" dirty="0" smtClean="0"/>
              <a:t>ფასების შემცირება შესაძლებელია მხოლოდ მწარმოებელი ფარმაცევტული კომპანიებისგან დამატებითი ფასდათმობის მიღების გზით, რადგან ფარმაცევტული იმპორტიორების მარჟა 25%</a:t>
            </a:r>
            <a:r>
              <a:rPr lang="en-US" sz="1900" dirty="0" smtClean="0"/>
              <a:t>-30%</a:t>
            </a:r>
            <a:r>
              <a:rPr lang="ka-GE" sz="1900" dirty="0" smtClean="0"/>
              <a:t>-ია;</a:t>
            </a:r>
          </a:p>
          <a:p>
            <a:pPr marL="109728" indent="0" algn="just">
              <a:buNone/>
            </a:pPr>
            <a:endParaRPr lang="ka-GE" sz="1900" dirty="0" smtClean="0"/>
          </a:p>
          <a:p>
            <a:pPr marL="109728" indent="0" algn="just">
              <a:buNone/>
            </a:pPr>
            <a:r>
              <a:rPr lang="ka-GE" sz="1900" dirty="0" smtClean="0"/>
              <a:t>გარკვეულ მედიკამენტებზე მაღალი ფასნამატი განპირობებულია მხოლოდ მარკეტინგული და დანერგვის ხარჯით. იმპორტის დროს მედიკამენტის ფასის ფორმირება ხდება 2 გზით:</a:t>
            </a:r>
          </a:p>
          <a:p>
            <a:pPr marL="566928" indent="-457200" algn="just">
              <a:buFont typeface="+mj-lt"/>
              <a:buAutoNum type="arabicPeriod"/>
            </a:pPr>
            <a:r>
              <a:rPr lang="ka-GE" sz="1900" dirty="0" smtClean="0"/>
              <a:t>მწარმოებელს ფასში შეყვანილი აქვს მარკეტინგის და დანერგვის ხარჯი, რადგან ამ პროცედურებს ახორციელებს თავად - ამ შემთხვევაში მედიკამენტის კომერციული თვითღირებულება მაღალია და მარჟა არის მინიმალური</a:t>
            </a:r>
          </a:p>
          <a:p>
            <a:pPr marL="566928" indent="-457200" algn="just">
              <a:buFont typeface="+mj-lt"/>
              <a:buAutoNum type="arabicPeriod"/>
            </a:pPr>
            <a:r>
              <a:rPr lang="ka-GE" sz="1900" dirty="0" smtClean="0"/>
              <a:t>მწარმოებელი ითვალისწინებს მარკეტინგულ და დანერგვის ხარჯებს და </a:t>
            </a:r>
            <a:r>
              <a:rPr lang="ka-GE" sz="1900" dirty="0"/>
              <a:t>იმპორტიორის </a:t>
            </a:r>
            <a:r>
              <a:rPr lang="ka-GE" sz="1900" dirty="0" smtClean="0"/>
              <a:t>შესასყიდ ფასს განსაზღვრავს აღნიშნულის გათვალისწინებით - ამ შემთხვევაში ფასნამატი მაღალია და დანახარჯების გაწევა ხდება იმპორტიორის მიერ. იმპორტიორი პარალელურად ითავსებს მწარმოებლის წარმომადგენლობის ფუნქციას, რისი უდიდესი ნაწილი მიდის ოფისის შენახვაზე, მარკეტინგზე, კონფერენციების ორგანიზებებზე და ა.შ.</a:t>
            </a:r>
          </a:p>
          <a:p>
            <a:pPr algn="just"/>
            <a:r>
              <a:rPr lang="ka-GE" sz="1900" dirty="0" smtClean="0"/>
              <a:t>ფარმაცევტულ </a:t>
            </a:r>
            <a:r>
              <a:rPr lang="ka-GE" sz="1900" dirty="0"/>
              <a:t>კომპანიებს არ აქვთ საშუალება საკუთარი რესურსებით მოახდინონ </a:t>
            </a:r>
            <a:r>
              <a:rPr lang="ka-GE" sz="1900" dirty="0" smtClean="0"/>
              <a:t>მასშტაბურად ფასების </a:t>
            </a:r>
            <a:r>
              <a:rPr lang="ka-GE" sz="1900" dirty="0"/>
              <a:t>კიდევ უფრო დაწევა</a:t>
            </a:r>
            <a:r>
              <a:rPr lang="ka-GE" sz="1900" dirty="0" smtClean="0"/>
              <a:t>; იმპორტიორების მცირე რესურსით შეიძლება მოხერხდეს რიგ მედიკამენტებზე  გარკვეული ფასდაკლება თუმცა ტოტალურად ეს შეუძლებელია და არ ექნება ეფექტი მოსახლეობაში.</a:t>
            </a:r>
            <a:endParaRPr lang="ka-GE" sz="1900" dirty="0"/>
          </a:p>
          <a:p>
            <a:pPr marL="109728" indent="0" algn="just">
              <a:buNone/>
            </a:pPr>
            <a:endParaRPr lang="ka-GE" sz="1900" b="1" dirty="0" smtClean="0"/>
          </a:p>
          <a:p>
            <a:pPr marL="109728" indent="0" algn="just">
              <a:buNone/>
            </a:pPr>
            <a:r>
              <a:rPr lang="ka-GE" sz="1900" b="1" dirty="0" smtClean="0"/>
              <a:t>დანართის სახით წარმოდგენილია ჯგუფების მიხედვით რეალიზებული პროდუქციის წლიური რაოდენობა, იმპორტიორების კომერციული თვითღირებულება და სოციალური დღეების საცალო ფასი, რაც ადასტურებს, რომ იმპორტიორების მიერ ფასის კიდევ უფრო შემცირება არის ფაქტიურად შეუძლებელი;</a:t>
            </a:r>
          </a:p>
          <a:p>
            <a:endParaRPr lang="ka-GE" sz="1900" dirty="0" smtClean="0"/>
          </a:p>
          <a:p>
            <a:endParaRPr lang="en-US" dirty="0"/>
          </a:p>
        </p:txBody>
      </p:sp>
      <p:sp>
        <p:nvSpPr>
          <p:cNvPr id="3" name="Title 2"/>
          <p:cNvSpPr>
            <a:spLocks noGrp="1"/>
          </p:cNvSpPr>
          <p:nvPr>
            <p:ph type="title"/>
          </p:nvPr>
        </p:nvSpPr>
        <p:spPr/>
        <p:txBody>
          <a:bodyPr>
            <a:noAutofit/>
          </a:bodyPr>
          <a:lstStyle/>
          <a:p>
            <a:pPr algn="ctr"/>
            <a:r>
              <a:rPr lang="ka-GE" sz="2000" dirty="0">
                <a:effectLst/>
              </a:rPr>
              <a:t>მოსახლეობის ქრონიკული დაავადებების სამკურნალო მედიკამენტებით უზრუნველყოფის პროექტის განვითარება</a:t>
            </a:r>
            <a:endParaRPr lang="en-US" sz="2000" dirty="0"/>
          </a:p>
        </p:txBody>
      </p:sp>
      <p:sp>
        <p:nvSpPr>
          <p:cNvPr id="5" name="Slide Number Placeholder 4"/>
          <p:cNvSpPr>
            <a:spLocks noGrp="1"/>
          </p:cNvSpPr>
          <p:nvPr>
            <p:ph type="sldNum" sz="quarter" idx="12"/>
          </p:nvPr>
        </p:nvSpPr>
        <p:spPr/>
        <p:txBody>
          <a:bodyPr/>
          <a:lstStyle/>
          <a:p>
            <a:fld id="{82C96661-CE86-4456-9500-084D21D1FC32}" type="slidenum">
              <a:rPr lang="en-US" smtClean="0"/>
              <a:t>2</a:t>
            </a:fld>
            <a:endParaRPr lang="en-US"/>
          </a:p>
        </p:txBody>
      </p:sp>
    </p:spTree>
    <p:extLst>
      <p:ext uri="{BB962C8B-B14F-4D97-AF65-F5344CB8AC3E}">
        <p14:creationId xmlns:p14="http://schemas.microsoft.com/office/powerpoint/2010/main" val="20027888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2C96661-CE86-4456-9500-084D21D1FC32}" type="slidenum">
              <a:rPr lang="en-US" smtClean="0"/>
              <a:t>20</a:t>
            </a:fld>
            <a:endParaRPr lang="en-US"/>
          </a:p>
        </p:txBody>
      </p:sp>
      <p:sp>
        <p:nvSpPr>
          <p:cNvPr id="4" name="Title 3"/>
          <p:cNvSpPr>
            <a:spLocks noGrp="1"/>
          </p:cNvSpPr>
          <p:nvPr>
            <p:ph type="title"/>
          </p:nvPr>
        </p:nvSpPr>
        <p:spPr/>
        <p:txBody>
          <a:bodyPr>
            <a:normAutofit fontScale="90000"/>
          </a:bodyPr>
          <a:lstStyle/>
          <a:p>
            <a:r>
              <a:rPr lang="ka-GE" sz="2500" dirty="0">
                <a:effectLst/>
              </a:rPr>
              <a:t>პროექტის განვითარების ფარგლებში დასამატებელი სასურველი მედიკამენტების ნუსხა</a:t>
            </a:r>
            <a:r>
              <a:rPr lang="ka-GE" sz="2500" dirty="0" smtClean="0">
                <a:effectLst/>
              </a:rPr>
              <a:t/>
            </a:r>
            <a:br>
              <a:rPr lang="ka-GE" sz="2500" dirty="0" smtClean="0">
                <a:effectLst/>
              </a:rPr>
            </a:br>
            <a:r>
              <a:rPr lang="ka-GE" sz="2500" dirty="0" smtClean="0">
                <a:effectLst/>
              </a:rPr>
              <a:t>ჯგუფი: </a:t>
            </a:r>
            <a:r>
              <a:rPr lang="ka-GE" sz="2500" u="sng" dirty="0" smtClean="0">
                <a:effectLst/>
              </a:rPr>
              <a:t>კარდიოლოგია</a:t>
            </a:r>
            <a:endParaRPr lang="en-US" sz="2500"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80255771"/>
              </p:ext>
            </p:extLst>
          </p:nvPr>
        </p:nvGraphicFramePr>
        <p:xfrm>
          <a:off x="457200" y="1752598"/>
          <a:ext cx="8190071" cy="4114802"/>
        </p:xfrm>
        <a:graphic>
          <a:graphicData uri="http://schemas.openxmlformats.org/drawingml/2006/table">
            <a:tbl>
              <a:tblPr>
                <a:tableStyleId>{5C22544A-7EE6-4342-B048-85BDC9FD1C3A}</a:tableStyleId>
              </a:tblPr>
              <a:tblGrid>
                <a:gridCol w="2314585">
                  <a:extLst>
                    <a:ext uri="{9D8B030D-6E8A-4147-A177-3AD203B41FA5}">
                      <a16:colId xmlns="" xmlns:a16="http://schemas.microsoft.com/office/drawing/2014/main" val="20000"/>
                    </a:ext>
                  </a:extLst>
                </a:gridCol>
                <a:gridCol w="1273677">
                  <a:extLst>
                    <a:ext uri="{9D8B030D-6E8A-4147-A177-3AD203B41FA5}">
                      <a16:colId xmlns="" xmlns:a16="http://schemas.microsoft.com/office/drawing/2014/main" val="20001"/>
                    </a:ext>
                  </a:extLst>
                </a:gridCol>
                <a:gridCol w="1393090">
                  <a:extLst>
                    <a:ext uri="{9D8B030D-6E8A-4147-A177-3AD203B41FA5}">
                      <a16:colId xmlns="" xmlns:a16="http://schemas.microsoft.com/office/drawing/2014/main" val="20002"/>
                    </a:ext>
                  </a:extLst>
                </a:gridCol>
                <a:gridCol w="1072178">
                  <a:extLst>
                    <a:ext uri="{9D8B030D-6E8A-4147-A177-3AD203B41FA5}">
                      <a16:colId xmlns="" xmlns:a16="http://schemas.microsoft.com/office/drawing/2014/main" val="20003"/>
                    </a:ext>
                  </a:extLst>
                </a:gridCol>
                <a:gridCol w="2136541">
                  <a:extLst>
                    <a:ext uri="{9D8B030D-6E8A-4147-A177-3AD203B41FA5}">
                      <a16:colId xmlns="" xmlns:a16="http://schemas.microsoft.com/office/drawing/2014/main" val="20005"/>
                    </a:ext>
                  </a:extLst>
                </a:gridCol>
              </a:tblGrid>
              <a:tr h="1268065">
                <a:tc>
                  <a:txBody>
                    <a:bodyPr/>
                    <a:lstStyle/>
                    <a:p>
                      <a:pPr algn="l" fontAlgn="ctr"/>
                      <a:r>
                        <a:rPr lang="ka-GE" sz="1000" u="none" strike="noStrike" dirty="0">
                          <a:effectLst/>
                        </a:rPr>
                        <a:t>გენერიული დასახელება</a:t>
                      </a:r>
                      <a:endParaRPr lang="ka-GE" sz="1000" b="0" i="0" u="none" strike="noStrike" dirty="0">
                        <a:solidFill>
                          <a:srgbClr val="000000"/>
                        </a:solidFill>
                        <a:effectLst/>
                        <a:latin typeface="Calibri"/>
                      </a:endParaRPr>
                    </a:p>
                  </a:txBody>
                  <a:tcPr marL="6775" marR="6775" marT="6775" marB="0" anchor="ctr"/>
                </a:tc>
                <a:tc>
                  <a:txBody>
                    <a:bodyPr/>
                    <a:lstStyle/>
                    <a:p>
                      <a:pPr algn="ctr" fontAlgn="ctr"/>
                      <a:r>
                        <a:rPr lang="ka-GE" sz="1000" u="none" strike="noStrike">
                          <a:effectLst/>
                        </a:rPr>
                        <a:t>საშუალო წლიური მოხმარება (კოლოფი)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a:effectLst/>
                        </a:rPr>
                        <a:t>იმპორტის საშუალო მოცულობა 2015-2017 აშშ დოლარი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dirty="0">
                          <a:effectLst/>
                        </a:rPr>
                        <a:t>1 კოლოფის საშუალო ფასი აშშ დოლარი</a:t>
                      </a:r>
                      <a:endParaRPr lang="ka-GE" sz="1000" b="0" i="0" u="none" strike="noStrike" dirty="0">
                        <a:solidFill>
                          <a:srgbClr val="000000"/>
                        </a:solidFill>
                        <a:effectLst/>
                        <a:latin typeface="Calibri"/>
                      </a:endParaRPr>
                    </a:p>
                  </a:txBody>
                  <a:tcPr marL="6775" marR="6775" marT="6775" marB="0" anchor="ctr"/>
                </a:tc>
                <a:tc>
                  <a:txBody>
                    <a:bodyPr/>
                    <a:lstStyle/>
                    <a:p>
                      <a:pPr algn="ctr" fontAlgn="ctr"/>
                      <a:r>
                        <a:rPr lang="ka-GE" sz="1000" u="none" strike="noStrike" dirty="0">
                          <a:effectLst/>
                        </a:rPr>
                        <a:t>ჯგუფის ტოპ გაყიდვადი პრეპარატები სავაჭრო დასახელებით</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0"/>
                  </a:ext>
                </a:extLst>
              </a:tr>
              <a:tr h="917568">
                <a:tc>
                  <a:txBody>
                    <a:bodyPr/>
                    <a:lstStyle/>
                    <a:p>
                      <a:pPr algn="l" fontAlgn="ctr"/>
                      <a:r>
                        <a:rPr lang="en-US" sz="1000" u="none" strike="noStrike">
                          <a:effectLst/>
                        </a:rPr>
                        <a:t>Clopidogrel+Acetylsalicylic Acid</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23,288</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362,579</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15.6</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a:effectLst/>
                        </a:rPr>
                        <a:t>კოპლავიქსი ტაბ. 75/100მგ</a:t>
                      </a:r>
                      <a:endParaRPr lang="ka-GE" sz="1000" b="0" i="0" u="none" strike="noStrike">
                        <a:solidFill>
                          <a:srgbClr val="000000"/>
                        </a:solidFill>
                        <a:effectLst/>
                        <a:latin typeface="Calibri"/>
                      </a:endParaRPr>
                    </a:p>
                  </a:txBody>
                  <a:tcPr marL="6775" marR="6775" marT="6775" marB="0" anchor="ctr"/>
                </a:tc>
                <a:extLst>
                  <a:ext uri="{0D108BD9-81ED-4DB2-BD59-A6C34878D82A}">
                    <a16:rowId xmlns="" xmlns:a16="http://schemas.microsoft.com/office/drawing/2014/main" val="10001"/>
                  </a:ext>
                </a:extLst>
              </a:tr>
              <a:tr h="1008753">
                <a:tc>
                  <a:txBody>
                    <a:bodyPr/>
                    <a:lstStyle/>
                    <a:p>
                      <a:pPr algn="l" fontAlgn="ctr"/>
                      <a:r>
                        <a:rPr lang="en-US" sz="1000" u="none" strike="noStrike">
                          <a:effectLst/>
                        </a:rPr>
                        <a:t>Nebivolol+Hydrochlorothiazide</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46,713</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341,494</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7.3</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ნებილეტ </a:t>
                      </a:r>
                      <a:r>
                        <a:rPr lang="ka-GE" sz="1000" u="none" strike="noStrike" dirty="0" smtClean="0">
                          <a:effectLst/>
                        </a:rPr>
                        <a:t>პლუსი 5მგ/12.5მგ</a:t>
                      </a:r>
                      <a:r>
                        <a:rPr lang="ka-GE" sz="1000" u="none" strike="noStrike" dirty="0">
                          <a:effectLst/>
                        </a:rPr>
                        <a:t/>
                      </a:r>
                      <a:br>
                        <a:rPr lang="ka-GE" sz="1000" u="none" strike="noStrike" dirty="0">
                          <a:effectLst/>
                        </a:rPr>
                      </a:br>
                      <a:r>
                        <a:rPr lang="ka-GE" sz="1000" u="none" strike="noStrike" dirty="0">
                          <a:effectLst/>
                        </a:rPr>
                        <a:t>ნონბლონ </a:t>
                      </a:r>
                      <a:r>
                        <a:rPr lang="en-US" sz="1000" u="none" strike="noStrike" dirty="0">
                          <a:effectLst/>
                        </a:rPr>
                        <a:t>H </a:t>
                      </a:r>
                      <a:r>
                        <a:rPr lang="ka-GE" sz="1000" u="none" strike="noStrike" dirty="0">
                          <a:effectLst/>
                        </a:rPr>
                        <a:t>ტაბ. 5/12.5მგ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2"/>
                  </a:ext>
                </a:extLst>
              </a:tr>
              <a:tr h="920416">
                <a:tc>
                  <a:txBody>
                    <a:bodyPr/>
                    <a:lstStyle/>
                    <a:p>
                      <a:pPr algn="l" fontAlgn="ctr"/>
                      <a:r>
                        <a:rPr lang="en-US" sz="1000" u="none" strike="noStrike" dirty="0" err="1">
                          <a:effectLst/>
                        </a:rPr>
                        <a:t>Amlodipine+Valsartan</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23,783</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dirty="0">
                          <a:effectLst/>
                        </a:rPr>
                        <a:t>285,537</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12.0</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ექსფორჯი ტაბ. 10მგ/160მგ, ექსფორჯი ტაბ. 5მგ/160მგ, ვამლოსეტი ტაბ.10მგ/160მგ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6790683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2C96661-CE86-4456-9500-084D21D1FC32}" type="slidenum">
              <a:rPr lang="en-US" smtClean="0"/>
              <a:t>21</a:t>
            </a:fld>
            <a:endParaRPr lang="en-US"/>
          </a:p>
        </p:txBody>
      </p:sp>
      <p:sp>
        <p:nvSpPr>
          <p:cNvPr id="4" name="Title 3"/>
          <p:cNvSpPr>
            <a:spLocks noGrp="1"/>
          </p:cNvSpPr>
          <p:nvPr>
            <p:ph type="title"/>
          </p:nvPr>
        </p:nvSpPr>
        <p:spPr/>
        <p:txBody>
          <a:bodyPr>
            <a:normAutofit fontScale="90000"/>
          </a:bodyPr>
          <a:lstStyle/>
          <a:p>
            <a:r>
              <a:rPr lang="ka-GE" sz="2500" dirty="0">
                <a:effectLst/>
              </a:rPr>
              <a:t>პროექტის განვითარების ფარგლებში დასამატებელი სასურველი მედიკამენტების ნუსხა</a:t>
            </a:r>
            <a:r>
              <a:rPr lang="ka-GE" sz="2500" dirty="0" smtClean="0">
                <a:effectLst/>
              </a:rPr>
              <a:t/>
            </a:r>
            <a:br>
              <a:rPr lang="ka-GE" sz="2500" dirty="0" smtClean="0">
                <a:effectLst/>
              </a:rPr>
            </a:br>
            <a:r>
              <a:rPr lang="ka-GE" sz="2500" dirty="0" smtClean="0">
                <a:effectLst/>
              </a:rPr>
              <a:t>ჯგუფი: </a:t>
            </a:r>
            <a:r>
              <a:rPr lang="ka-GE" sz="2500" u="sng" dirty="0" smtClean="0">
                <a:effectLst/>
              </a:rPr>
              <a:t>კარდიოლოგია</a:t>
            </a:r>
            <a:endParaRPr lang="en-US" sz="2500" u="sng"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40154048"/>
              </p:ext>
            </p:extLst>
          </p:nvPr>
        </p:nvGraphicFramePr>
        <p:xfrm>
          <a:off x="381000" y="1600198"/>
          <a:ext cx="8305800" cy="3962403"/>
        </p:xfrm>
        <a:graphic>
          <a:graphicData uri="http://schemas.openxmlformats.org/drawingml/2006/table">
            <a:tbl>
              <a:tblPr>
                <a:tableStyleId>{5C22544A-7EE6-4342-B048-85BDC9FD1C3A}</a:tableStyleId>
              </a:tblPr>
              <a:tblGrid>
                <a:gridCol w="2347291">
                  <a:extLst>
                    <a:ext uri="{9D8B030D-6E8A-4147-A177-3AD203B41FA5}">
                      <a16:colId xmlns="" xmlns:a16="http://schemas.microsoft.com/office/drawing/2014/main" val="20000"/>
                    </a:ext>
                  </a:extLst>
                </a:gridCol>
                <a:gridCol w="1291675">
                  <a:extLst>
                    <a:ext uri="{9D8B030D-6E8A-4147-A177-3AD203B41FA5}">
                      <a16:colId xmlns="" xmlns:a16="http://schemas.microsoft.com/office/drawing/2014/main" val="20001"/>
                    </a:ext>
                  </a:extLst>
                </a:gridCol>
                <a:gridCol w="1412775">
                  <a:extLst>
                    <a:ext uri="{9D8B030D-6E8A-4147-A177-3AD203B41FA5}">
                      <a16:colId xmlns="" xmlns:a16="http://schemas.microsoft.com/office/drawing/2014/main" val="20002"/>
                    </a:ext>
                  </a:extLst>
                </a:gridCol>
                <a:gridCol w="1087328">
                  <a:extLst>
                    <a:ext uri="{9D8B030D-6E8A-4147-A177-3AD203B41FA5}">
                      <a16:colId xmlns="" xmlns:a16="http://schemas.microsoft.com/office/drawing/2014/main" val="20003"/>
                    </a:ext>
                  </a:extLst>
                </a:gridCol>
                <a:gridCol w="2166731">
                  <a:extLst>
                    <a:ext uri="{9D8B030D-6E8A-4147-A177-3AD203B41FA5}">
                      <a16:colId xmlns="" xmlns:a16="http://schemas.microsoft.com/office/drawing/2014/main" val="20005"/>
                    </a:ext>
                  </a:extLst>
                </a:gridCol>
              </a:tblGrid>
              <a:tr h="1266760">
                <a:tc>
                  <a:txBody>
                    <a:bodyPr/>
                    <a:lstStyle/>
                    <a:p>
                      <a:pPr algn="l" fontAlgn="ctr"/>
                      <a:r>
                        <a:rPr lang="ka-GE" sz="1000" u="none" strike="noStrike" dirty="0">
                          <a:effectLst/>
                        </a:rPr>
                        <a:t>გენერიული დასახელება</a:t>
                      </a:r>
                      <a:endParaRPr lang="ka-GE" sz="1000" b="0" i="0" u="none" strike="noStrike" dirty="0">
                        <a:solidFill>
                          <a:srgbClr val="000000"/>
                        </a:solidFill>
                        <a:effectLst/>
                        <a:latin typeface="Calibri"/>
                      </a:endParaRPr>
                    </a:p>
                  </a:txBody>
                  <a:tcPr marL="6775" marR="6775" marT="6775" marB="0" anchor="ctr"/>
                </a:tc>
                <a:tc>
                  <a:txBody>
                    <a:bodyPr/>
                    <a:lstStyle/>
                    <a:p>
                      <a:pPr algn="ctr" fontAlgn="ctr"/>
                      <a:r>
                        <a:rPr lang="ka-GE" sz="1000" u="none" strike="noStrike">
                          <a:effectLst/>
                        </a:rPr>
                        <a:t>საშუალო წლიური მოხმარება (კოლოფი)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a:effectLst/>
                        </a:rPr>
                        <a:t>იმპორტის საშუალო მოცულობა 2015-2017 აშშ დოლარი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a:effectLst/>
                        </a:rPr>
                        <a:t>1 კოლოფის საშუალო ფასი აშშ დოლარი</a:t>
                      </a:r>
                      <a:endParaRPr lang="ka-GE" sz="1000" b="0" i="0" u="none" strike="noStrike">
                        <a:solidFill>
                          <a:srgbClr val="000000"/>
                        </a:solidFill>
                        <a:effectLst/>
                        <a:latin typeface="Calibri"/>
                      </a:endParaRPr>
                    </a:p>
                  </a:txBody>
                  <a:tcPr marL="6775" marR="6775" marT="6775" marB="0" anchor="ctr"/>
                </a:tc>
                <a:tc>
                  <a:txBody>
                    <a:bodyPr/>
                    <a:lstStyle/>
                    <a:p>
                      <a:pPr algn="ctr" fontAlgn="ctr"/>
                      <a:r>
                        <a:rPr lang="ka-GE" sz="1000" u="none" strike="noStrike" dirty="0">
                          <a:effectLst/>
                        </a:rPr>
                        <a:t>ჯგუფის ტოპ გაყიდვადი პრეპარატები სავაჭრო დასახელებით</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0"/>
                  </a:ext>
                </a:extLst>
              </a:tr>
              <a:tr h="973898">
                <a:tc>
                  <a:txBody>
                    <a:bodyPr/>
                    <a:lstStyle/>
                    <a:p>
                      <a:pPr algn="l" fontAlgn="ctr"/>
                      <a:r>
                        <a:rPr lang="en-US" sz="1000" u="none" strike="noStrike" dirty="0" err="1">
                          <a:effectLst/>
                        </a:rPr>
                        <a:t>Torasemide</a:t>
                      </a:r>
                      <a:endParaRPr lang="en-US" sz="1000" b="0" i="0" u="none" strike="noStrike" dirty="0">
                        <a:solidFill>
                          <a:srgbClr val="000000"/>
                        </a:solidFill>
                        <a:effectLst/>
                        <a:latin typeface="Calibri"/>
                      </a:endParaRPr>
                    </a:p>
                  </a:txBody>
                  <a:tcPr marL="6775" marR="6775" marT="6775" marB="0" anchor="ctr"/>
                </a:tc>
                <a:tc>
                  <a:txBody>
                    <a:bodyPr/>
                    <a:lstStyle/>
                    <a:p>
                      <a:pPr algn="ctr" fontAlgn="ctr"/>
                      <a:r>
                        <a:rPr lang="en-US" sz="1000" u="none" strike="noStrike">
                          <a:effectLst/>
                        </a:rPr>
                        <a:t>29,500</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201,409</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6.8</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a:effectLst/>
                        </a:rPr>
                        <a:t>ტორაგამმა ტაბ. 200მგ</a:t>
                      </a:r>
                      <a:br>
                        <a:rPr lang="ka-GE" sz="1000" u="none" strike="noStrike">
                          <a:effectLst/>
                        </a:rPr>
                      </a:br>
                      <a:r>
                        <a:rPr lang="ka-GE" sz="1000" u="none" strike="noStrike">
                          <a:effectLst/>
                        </a:rPr>
                        <a:t>ტორაგამმა ტაბ. 10მგ</a:t>
                      </a:r>
                      <a:br>
                        <a:rPr lang="ka-GE" sz="1000" u="none" strike="noStrike">
                          <a:effectLst/>
                        </a:rPr>
                      </a:br>
                      <a:r>
                        <a:rPr lang="ka-GE" sz="1000" u="none" strike="noStrike">
                          <a:effectLst/>
                        </a:rPr>
                        <a:t>ტორაგამმა ტაბ.  5მგ</a:t>
                      </a:r>
                      <a:endParaRPr lang="ka-GE" sz="1000" b="0" i="0" u="none" strike="noStrike">
                        <a:solidFill>
                          <a:srgbClr val="000000"/>
                        </a:solidFill>
                        <a:effectLst/>
                        <a:latin typeface="Calibri"/>
                      </a:endParaRPr>
                    </a:p>
                  </a:txBody>
                  <a:tcPr marL="6775" marR="6775" marT="6775" marB="0" anchor="ctr"/>
                </a:tc>
                <a:extLst>
                  <a:ext uri="{0D108BD9-81ED-4DB2-BD59-A6C34878D82A}">
                    <a16:rowId xmlns="" xmlns:a16="http://schemas.microsoft.com/office/drawing/2014/main" val="10002"/>
                  </a:ext>
                </a:extLst>
              </a:tr>
              <a:tr h="995847">
                <a:tc>
                  <a:txBody>
                    <a:bodyPr/>
                    <a:lstStyle/>
                    <a:p>
                      <a:pPr algn="l" fontAlgn="ctr"/>
                      <a:r>
                        <a:rPr lang="en-US" sz="1000" u="none" strike="noStrike">
                          <a:effectLst/>
                        </a:rPr>
                        <a:t>Amlodipine+Bisoprolol</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19,492</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146,037</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7.5</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a:effectLst/>
                        </a:rPr>
                        <a:t>ალოტენდინი ტაბ.  5მგ/5მგ, ალოტენდინი ტაბ. 10მგ/10მგ, ალოტენდინი ტაბ. 5მგ/10მგ</a:t>
                      </a:r>
                      <a:endParaRPr lang="ka-GE" sz="1000" b="0" i="0" u="none" strike="noStrike">
                        <a:solidFill>
                          <a:srgbClr val="000000"/>
                        </a:solidFill>
                        <a:effectLst/>
                        <a:latin typeface="Calibri"/>
                      </a:endParaRPr>
                    </a:p>
                  </a:txBody>
                  <a:tcPr marL="6775" marR="6775" marT="6775" marB="0" anchor="ctr"/>
                </a:tc>
                <a:extLst>
                  <a:ext uri="{0D108BD9-81ED-4DB2-BD59-A6C34878D82A}">
                    <a16:rowId xmlns="" xmlns:a16="http://schemas.microsoft.com/office/drawing/2014/main" val="10003"/>
                  </a:ext>
                </a:extLst>
              </a:tr>
              <a:tr h="725898">
                <a:tc>
                  <a:txBody>
                    <a:bodyPr/>
                    <a:lstStyle/>
                    <a:p>
                      <a:pPr algn="l" fontAlgn="ctr"/>
                      <a:r>
                        <a:rPr lang="en-US" sz="1000" u="none" strike="noStrike">
                          <a:effectLst/>
                        </a:rPr>
                        <a:t>Ramipril</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36,534</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130,047</a:t>
                      </a:r>
                      <a:endParaRPr lang="en-US" sz="1000" b="0" i="0" u="none" strike="noStrike">
                        <a:solidFill>
                          <a:srgbClr val="000000"/>
                        </a:solidFill>
                        <a:effectLst/>
                        <a:latin typeface="Calibri"/>
                      </a:endParaRPr>
                    </a:p>
                  </a:txBody>
                  <a:tcPr marL="6775" marR="6775" marT="6775" marB="0" anchor="ctr"/>
                </a:tc>
                <a:tc>
                  <a:txBody>
                    <a:bodyPr/>
                    <a:lstStyle/>
                    <a:p>
                      <a:pPr algn="ctr" fontAlgn="ctr"/>
                      <a:r>
                        <a:rPr lang="en-US" sz="1000" u="none" strike="noStrike">
                          <a:effectLst/>
                        </a:rPr>
                        <a:t>3.6</a:t>
                      </a:r>
                      <a:endParaRPr lang="en-US" sz="1000" b="0" i="0" u="none" strike="noStrike">
                        <a:solidFill>
                          <a:srgbClr val="000000"/>
                        </a:solidFill>
                        <a:effectLst/>
                        <a:latin typeface="Calibri"/>
                      </a:endParaRPr>
                    </a:p>
                  </a:txBody>
                  <a:tcPr marL="6775" marR="6775" marT="6775" marB="0" anchor="ctr"/>
                </a:tc>
                <a:tc>
                  <a:txBody>
                    <a:bodyPr/>
                    <a:lstStyle/>
                    <a:p>
                      <a:pPr algn="l" fontAlgn="ctr"/>
                      <a:r>
                        <a:rPr lang="ka-GE" sz="1000" u="none" strike="noStrike" dirty="0">
                          <a:effectLst/>
                        </a:rPr>
                        <a:t>ტრიტაცე ტაბ. 5მგ</a:t>
                      </a:r>
                      <a:br>
                        <a:rPr lang="ka-GE" sz="1000" u="none" strike="noStrike" dirty="0">
                          <a:effectLst/>
                        </a:rPr>
                      </a:br>
                      <a:r>
                        <a:rPr lang="ka-GE" sz="1000" u="none" strike="noStrike" dirty="0">
                          <a:effectLst/>
                        </a:rPr>
                        <a:t>ტრიტაცე ტაბ.10მგ</a:t>
                      </a:r>
                      <a:br>
                        <a:rPr lang="ka-GE" sz="1000" u="none" strike="noStrike" dirty="0">
                          <a:effectLst/>
                        </a:rPr>
                      </a:br>
                      <a:r>
                        <a:rPr lang="ka-GE" sz="1000" u="none" strike="noStrike" dirty="0">
                          <a:effectLst/>
                        </a:rPr>
                        <a:t>არჯელონი ტაბ.5მგ</a:t>
                      </a:r>
                      <a:endParaRPr lang="ka-GE" sz="1000" b="0" i="0" u="none" strike="noStrike" dirty="0">
                        <a:solidFill>
                          <a:srgbClr val="000000"/>
                        </a:solidFill>
                        <a:effectLst/>
                        <a:latin typeface="Calibri"/>
                      </a:endParaRPr>
                    </a:p>
                  </a:txBody>
                  <a:tcPr marL="6775" marR="6775" marT="6775" marB="0" anchor="ct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35510699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2C96661-CE86-4456-9500-084D21D1FC32}" type="slidenum">
              <a:rPr lang="en-US" smtClean="0"/>
              <a:t>22</a:t>
            </a:fld>
            <a:endParaRPr lang="en-US"/>
          </a:p>
        </p:txBody>
      </p:sp>
      <p:sp>
        <p:nvSpPr>
          <p:cNvPr id="4" name="Title 3"/>
          <p:cNvSpPr>
            <a:spLocks noGrp="1"/>
          </p:cNvSpPr>
          <p:nvPr>
            <p:ph type="title"/>
          </p:nvPr>
        </p:nvSpPr>
        <p:spPr>
          <a:xfrm>
            <a:off x="417672" y="228600"/>
            <a:ext cx="8229600" cy="762000"/>
          </a:xfrm>
        </p:spPr>
        <p:txBody>
          <a:bodyPr>
            <a:normAutofit/>
          </a:bodyPr>
          <a:lstStyle/>
          <a:p>
            <a:pPr algn="ctr"/>
            <a:r>
              <a:rPr lang="ka-GE" sz="2500" dirty="0">
                <a:effectLst/>
              </a:rPr>
              <a:t>,,საოჯახო აფთიაქი</a:t>
            </a:r>
            <a:r>
              <a:rPr lang="ka-GE" sz="2500" dirty="0" smtClean="0">
                <a:effectLst/>
              </a:rPr>
              <a:t>“</a:t>
            </a:r>
            <a:br>
              <a:rPr lang="ka-GE" sz="2500" dirty="0" smtClean="0">
                <a:effectLst/>
              </a:rPr>
            </a:br>
            <a:endParaRPr lang="en-US" sz="1600"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86790358"/>
              </p:ext>
            </p:extLst>
          </p:nvPr>
        </p:nvGraphicFramePr>
        <p:xfrm>
          <a:off x="304799" y="1752604"/>
          <a:ext cx="8382001" cy="4094324"/>
        </p:xfrm>
        <a:graphic>
          <a:graphicData uri="http://schemas.openxmlformats.org/drawingml/2006/table">
            <a:tbl>
              <a:tblPr>
                <a:tableStyleId>{5C22544A-7EE6-4342-B048-85BDC9FD1C3A}</a:tableStyleId>
              </a:tblPr>
              <a:tblGrid>
                <a:gridCol w="3021258"/>
                <a:gridCol w="2214897"/>
                <a:gridCol w="986321"/>
                <a:gridCol w="1176665"/>
                <a:gridCol w="982860"/>
              </a:tblGrid>
              <a:tr h="966716">
                <a:tc>
                  <a:txBody>
                    <a:bodyPr/>
                    <a:lstStyle/>
                    <a:p>
                      <a:pPr algn="ctr" fontAlgn="ctr"/>
                      <a:r>
                        <a:rPr lang="ka-GE" sz="1400" u="none" strike="noStrike" dirty="0">
                          <a:effectLst/>
                        </a:rPr>
                        <a:t>მედიკამენტი</a:t>
                      </a:r>
                      <a:endParaRPr lang="ka-GE"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ka-GE" sz="1400" u="none" strike="noStrike" dirty="0">
                          <a:effectLst/>
                        </a:rPr>
                        <a:t>დანიშნულება</a:t>
                      </a:r>
                      <a:endParaRPr lang="ka-GE"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ka-GE" sz="1400" u="none" strike="noStrike">
                          <a:effectLst/>
                        </a:rPr>
                        <a:t>მინ. ფასი დოლარი</a:t>
                      </a:r>
                      <a:endParaRPr lang="ka-GE"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ka-GE" sz="1400" u="none" strike="noStrike">
                          <a:effectLst/>
                        </a:rPr>
                        <a:t>რაოდენობა</a:t>
                      </a:r>
                      <a:endParaRPr lang="ka-GE"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ka-GE" sz="1400" u="none" strike="noStrike">
                          <a:effectLst/>
                        </a:rPr>
                        <a:t>თანხა დოლარი</a:t>
                      </a:r>
                      <a:endParaRPr lang="ka-GE" sz="1400" b="0" i="0" u="none" strike="noStrike">
                        <a:solidFill>
                          <a:srgbClr val="000000"/>
                        </a:solidFill>
                        <a:effectLst/>
                        <a:latin typeface="Calibri" panose="020F0502020204030204" pitchFamily="34" charset="0"/>
                      </a:endParaRPr>
                    </a:p>
                  </a:txBody>
                  <a:tcPr marL="9525" marR="9525" marT="9525" marB="0" anchor="ctr"/>
                </a:tc>
              </a:tr>
              <a:tr h="284328">
                <a:tc>
                  <a:txBody>
                    <a:bodyPr/>
                    <a:lstStyle/>
                    <a:p>
                      <a:pPr algn="l" fontAlgn="b"/>
                      <a:r>
                        <a:rPr lang="ka-GE" sz="1400" u="none" strike="noStrike">
                          <a:effectLst/>
                        </a:rPr>
                        <a:t>პარაცეტამოლი ტაბ. 500მგ </a:t>
                      </a:r>
                      <a:r>
                        <a:rPr lang="en-US" sz="1400" u="none" strike="noStrike">
                          <a:effectLst/>
                        </a:rPr>
                        <a:t>N10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ka-GE" sz="1400" u="none" strike="noStrike">
                          <a:effectLst/>
                        </a:rPr>
                        <a:t>სიცხის დამწევი</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0,05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1,00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0,05</a:t>
                      </a:r>
                      <a:endParaRPr lang="en-US" sz="1400" b="1" i="0" u="none" strike="noStrike">
                        <a:solidFill>
                          <a:srgbClr val="000000"/>
                        </a:solidFill>
                        <a:effectLst/>
                        <a:latin typeface="Calibri" panose="020F0502020204030204" pitchFamily="34" charset="0"/>
                      </a:endParaRPr>
                    </a:p>
                  </a:txBody>
                  <a:tcPr marL="9525" marR="9525" marT="9525" marB="0" anchor="b"/>
                </a:tc>
              </a:tr>
              <a:tr h="284328">
                <a:tc>
                  <a:txBody>
                    <a:bodyPr/>
                    <a:lstStyle/>
                    <a:p>
                      <a:pPr algn="l" fontAlgn="b"/>
                      <a:r>
                        <a:rPr lang="ka-GE" sz="1400" u="none" strike="noStrike">
                          <a:effectLst/>
                        </a:rPr>
                        <a:t>ანალგინი ტაბ. 0.5გ </a:t>
                      </a:r>
                      <a:r>
                        <a:rPr lang="en-US" sz="1400" u="none" strike="noStrike">
                          <a:effectLst/>
                        </a:rPr>
                        <a:t>N10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ka-GE" sz="1400" u="none" strike="noStrike">
                          <a:effectLst/>
                        </a:rPr>
                        <a:t>ტკივილგამაყუჩებელი</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0,08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1,00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0,08</a:t>
                      </a:r>
                      <a:endParaRPr lang="en-US" sz="1400" b="1" i="0" u="none" strike="noStrike">
                        <a:solidFill>
                          <a:srgbClr val="000000"/>
                        </a:solidFill>
                        <a:effectLst/>
                        <a:latin typeface="Calibri" panose="020F0502020204030204" pitchFamily="34" charset="0"/>
                      </a:endParaRPr>
                    </a:p>
                  </a:txBody>
                  <a:tcPr marL="9525" marR="9525" marT="9525" marB="0" anchor="b"/>
                </a:tc>
              </a:tr>
              <a:tr h="284328">
                <a:tc>
                  <a:txBody>
                    <a:bodyPr/>
                    <a:lstStyle/>
                    <a:p>
                      <a:pPr algn="l" fontAlgn="b"/>
                      <a:r>
                        <a:rPr lang="ka-GE" sz="1400" u="none" strike="noStrike">
                          <a:effectLst/>
                        </a:rPr>
                        <a:t>სუპრასტინი ტაბ.25მგ.</a:t>
                      </a:r>
                      <a:r>
                        <a:rPr lang="en-US" sz="1400" u="none" strike="noStrike">
                          <a:effectLst/>
                        </a:rPr>
                        <a:t>N20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ka-GE" sz="1400" u="none" strike="noStrike">
                          <a:effectLst/>
                        </a:rPr>
                        <a:t>ანტიჰისტამინური</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1,60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1,00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1,60</a:t>
                      </a:r>
                      <a:endParaRPr lang="en-US" sz="1400" b="1" i="0" u="none" strike="noStrike" dirty="0">
                        <a:solidFill>
                          <a:srgbClr val="000000"/>
                        </a:solidFill>
                        <a:effectLst/>
                        <a:latin typeface="Calibri" panose="020F0502020204030204" pitchFamily="34" charset="0"/>
                      </a:endParaRPr>
                    </a:p>
                  </a:txBody>
                  <a:tcPr marL="9525" marR="9525" marT="9525" marB="0" anchor="b"/>
                </a:tc>
              </a:tr>
              <a:tr h="284328">
                <a:tc>
                  <a:txBody>
                    <a:bodyPr/>
                    <a:lstStyle/>
                    <a:p>
                      <a:pPr algn="l" fontAlgn="b"/>
                      <a:r>
                        <a:rPr lang="ka-GE" sz="1400" u="none" strike="noStrike">
                          <a:effectLst/>
                        </a:rPr>
                        <a:t>ვალერიანის ნაყენი 25მლ</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ka-GE" sz="1400" u="none" strike="noStrike">
                          <a:effectLst/>
                        </a:rPr>
                        <a:t>დამამშვიდებელი</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0,20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1,00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0,20</a:t>
                      </a:r>
                      <a:endParaRPr lang="en-US" sz="1400" b="1" i="0" u="none" strike="noStrike">
                        <a:solidFill>
                          <a:srgbClr val="000000"/>
                        </a:solidFill>
                        <a:effectLst/>
                        <a:latin typeface="Calibri" panose="020F0502020204030204" pitchFamily="34" charset="0"/>
                      </a:endParaRPr>
                    </a:p>
                  </a:txBody>
                  <a:tcPr marL="9525" marR="9525" marT="9525" marB="0" anchor="b"/>
                </a:tc>
              </a:tr>
              <a:tr h="284328">
                <a:tc>
                  <a:txBody>
                    <a:bodyPr/>
                    <a:lstStyle/>
                    <a:p>
                      <a:pPr algn="l" fontAlgn="b"/>
                      <a:r>
                        <a:rPr lang="ka-GE" sz="1400" u="none" strike="noStrike">
                          <a:effectLst/>
                        </a:rPr>
                        <a:t>ნახშირი ტაბ. 0.25 </a:t>
                      </a:r>
                      <a:r>
                        <a:rPr lang="en-US" sz="1400" u="none" strike="noStrike">
                          <a:effectLst/>
                        </a:rPr>
                        <a:t>N10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ka-GE" sz="1400" u="none" strike="noStrike">
                          <a:effectLst/>
                        </a:rPr>
                        <a:t>აბსორბენტი</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0,05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3,00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0,15</a:t>
                      </a:r>
                      <a:endParaRPr lang="en-US" sz="1400" b="1" i="0" u="none" strike="noStrike" dirty="0">
                        <a:solidFill>
                          <a:srgbClr val="000000"/>
                        </a:solidFill>
                        <a:effectLst/>
                        <a:latin typeface="Calibri" panose="020F0502020204030204" pitchFamily="34" charset="0"/>
                      </a:endParaRPr>
                    </a:p>
                  </a:txBody>
                  <a:tcPr marL="9525" marR="9525" marT="9525" marB="0" anchor="b"/>
                </a:tc>
              </a:tr>
              <a:tr h="284328">
                <a:tc>
                  <a:txBody>
                    <a:bodyPr/>
                    <a:lstStyle/>
                    <a:p>
                      <a:pPr algn="l" fontAlgn="b"/>
                      <a:r>
                        <a:rPr lang="ka-GE" sz="1400" u="none" strike="noStrike">
                          <a:effectLst/>
                        </a:rPr>
                        <a:t>წყალბადის ზეჟანგი 3% 40მლ</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ka-GE" sz="1400" u="none" strike="noStrike">
                          <a:effectLst/>
                        </a:rPr>
                        <a:t>სადეზინფექციო</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0,10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1,00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0,10</a:t>
                      </a:r>
                      <a:endParaRPr lang="en-US" sz="1400" b="1" i="0" u="none" strike="noStrike">
                        <a:solidFill>
                          <a:srgbClr val="000000"/>
                        </a:solidFill>
                        <a:effectLst/>
                        <a:latin typeface="Calibri" panose="020F0502020204030204" pitchFamily="34" charset="0"/>
                      </a:endParaRPr>
                    </a:p>
                  </a:txBody>
                  <a:tcPr marL="9525" marR="9525" marT="9525" marB="0" anchor="b"/>
                </a:tc>
              </a:tr>
              <a:tr h="284328">
                <a:tc>
                  <a:txBody>
                    <a:bodyPr/>
                    <a:lstStyle/>
                    <a:p>
                      <a:pPr algn="l" fontAlgn="b"/>
                      <a:r>
                        <a:rPr lang="ka-GE" sz="1400" u="none" strike="noStrike">
                          <a:effectLst/>
                        </a:rPr>
                        <a:t>იოდის სპირტხსნარი 5% 10მლ</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ka-GE" sz="1400" u="none" strike="noStrike" dirty="0">
                          <a:effectLst/>
                        </a:rPr>
                        <a:t>სადეზინფექციო</a:t>
                      </a:r>
                      <a:endParaRPr lang="ka-GE"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0,10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1,00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0,10</a:t>
                      </a:r>
                      <a:endParaRPr lang="en-US" sz="1400" b="1" i="0" u="none" strike="noStrike">
                        <a:solidFill>
                          <a:srgbClr val="000000"/>
                        </a:solidFill>
                        <a:effectLst/>
                        <a:latin typeface="Calibri" panose="020F0502020204030204" pitchFamily="34" charset="0"/>
                      </a:endParaRPr>
                    </a:p>
                  </a:txBody>
                  <a:tcPr marL="9525" marR="9525" marT="9525" marB="0" anchor="b"/>
                </a:tc>
              </a:tr>
              <a:tr h="284328">
                <a:tc>
                  <a:txBody>
                    <a:bodyPr/>
                    <a:lstStyle/>
                    <a:p>
                      <a:pPr algn="l" fontAlgn="b"/>
                      <a:r>
                        <a:rPr lang="ka-GE" sz="1400" u="none" strike="noStrike">
                          <a:effectLst/>
                        </a:rPr>
                        <a:t>ბინტი არასტ. 7</a:t>
                      </a:r>
                      <a:r>
                        <a:rPr lang="en-US" sz="1400" u="none" strike="noStrike">
                          <a:effectLst/>
                        </a:rPr>
                        <a:t>X14</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ka-GE" sz="1400" u="none" strike="noStrike">
                          <a:effectLst/>
                        </a:rPr>
                        <a:t>გადასახვევი მასალა</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0,17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1,00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0,17</a:t>
                      </a:r>
                      <a:endParaRPr lang="en-US" sz="1400" b="1" i="0" u="none" strike="noStrike">
                        <a:solidFill>
                          <a:srgbClr val="000000"/>
                        </a:solidFill>
                        <a:effectLst/>
                        <a:latin typeface="Calibri" panose="020F0502020204030204" pitchFamily="34" charset="0"/>
                      </a:endParaRPr>
                    </a:p>
                  </a:txBody>
                  <a:tcPr marL="9525" marR="9525" marT="9525" marB="0" anchor="b"/>
                </a:tc>
              </a:tr>
              <a:tr h="284328">
                <a:tc>
                  <a:txBody>
                    <a:bodyPr/>
                    <a:lstStyle/>
                    <a:p>
                      <a:pPr algn="l" fontAlgn="b"/>
                      <a:r>
                        <a:rPr lang="ka-GE" sz="1400" u="none" strike="noStrike" dirty="0">
                          <a:effectLst/>
                        </a:rPr>
                        <a:t>თერმომეტრი</a:t>
                      </a:r>
                      <a:endParaRPr lang="ka-GE"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ka-GE" sz="1400" u="none" strike="noStrike">
                          <a:effectLst/>
                        </a:rPr>
                        <a:t>სამედიცინო ტექნიკა</a:t>
                      </a:r>
                      <a:endParaRPr lang="ka-GE"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0,45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1,00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0,45</a:t>
                      </a:r>
                      <a:endParaRPr lang="en-US" sz="1400" b="1" i="0" u="none" strike="noStrike" dirty="0">
                        <a:solidFill>
                          <a:srgbClr val="000000"/>
                        </a:solidFill>
                        <a:effectLst/>
                        <a:latin typeface="Calibri" panose="020F0502020204030204" pitchFamily="34" charset="0"/>
                      </a:endParaRPr>
                    </a:p>
                  </a:txBody>
                  <a:tcPr marL="9525" marR="9525" marT="9525" marB="0" anchor="b"/>
                </a:tc>
              </a:tr>
              <a:tr h="284328">
                <a:tc>
                  <a:txBody>
                    <a:bodyPr/>
                    <a:lstStyle/>
                    <a:p>
                      <a:pPr algn="l" fontAlgn="b"/>
                      <a:r>
                        <a:rPr lang="ka-GE" sz="1400" b="0" i="0" u="none" strike="noStrike" dirty="0" smtClean="0">
                          <a:solidFill>
                            <a:srgbClr val="000000"/>
                          </a:solidFill>
                          <a:effectLst/>
                          <a:latin typeface="Calibri" panose="020F0502020204030204" pitchFamily="34" charset="0"/>
                        </a:rPr>
                        <a:t>შეფუთვა</a:t>
                      </a:r>
                      <a:endParaRPr lang="ka-GE"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ka-GE" sz="1400" b="0" i="0" u="none" strike="noStrike" dirty="0" smtClean="0">
                          <a:solidFill>
                            <a:srgbClr val="000000"/>
                          </a:solidFill>
                          <a:effectLst/>
                          <a:latin typeface="Calibri" panose="020F0502020204030204" pitchFamily="34" charset="0"/>
                        </a:rPr>
                        <a:t>პარკი</a:t>
                      </a:r>
                      <a:endParaRPr lang="ka-GE"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0,10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1,00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0,10</a:t>
                      </a:r>
                      <a:endParaRPr lang="en-US" sz="1400" b="1" i="0" u="none" strike="noStrike" dirty="0">
                        <a:solidFill>
                          <a:srgbClr val="000000"/>
                        </a:solidFill>
                        <a:effectLst/>
                        <a:latin typeface="Calibri" panose="020F0502020204030204" pitchFamily="34" charset="0"/>
                      </a:endParaRPr>
                    </a:p>
                  </a:txBody>
                  <a:tcPr marL="9525" marR="9525" marT="9525" marB="0" anchor="b"/>
                </a:tc>
              </a:tr>
              <a:tr h="284328">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3,00</a:t>
                      </a:r>
                      <a:endParaRPr lang="en-US" sz="1400" b="1" i="0" u="none" strike="noStrike" dirty="0">
                        <a:solidFill>
                          <a:srgbClr val="000000"/>
                        </a:solidFill>
                        <a:effectLst/>
                        <a:latin typeface="Calibri" panose="020F0502020204030204" pitchFamily="34" charset="0"/>
                      </a:endParaRPr>
                    </a:p>
                  </a:txBody>
                  <a:tcPr marL="9525" marR="9525" marT="9525" marB="0" anchor="b"/>
                </a:tc>
              </a:tr>
            </a:tbl>
          </a:graphicData>
        </a:graphic>
      </p:graphicFrame>
      <p:sp>
        <p:nvSpPr>
          <p:cNvPr id="2" name="Rectangle 1"/>
          <p:cNvSpPr/>
          <p:nvPr/>
        </p:nvSpPr>
        <p:spPr>
          <a:xfrm>
            <a:off x="304800" y="762000"/>
            <a:ext cx="8229600" cy="923330"/>
          </a:xfrm>
          <a:prstGeom prst="rect">
            <a:avLst/>
          </a:prstGeom>
        </p:spPr>
        <p:txBody>
          <a:bodyPr wrap="square">
            <a:spAutoFit/>
          </a:bodyPr>
          <a:lstStyle/>
          <a:p>
            <a:pPr algn="just"/>
            <a:r>
              <a:rPr lang="ka-GE" dirty="0"/>
              <a:t>შესაძლებელია შეიქმნას პირველადი მოხმარების </a:t>
            </a:r>
            <a:r>
              <a:rPr lang="ka-GE" dirty="0" smtClean="0"/>
              <a:t>ნაკრები</a:t>
            </a:r>
            <a:r>
              <a:rPr lang="en-US" dirty="0" smtClean="0"/>
              <a:t>,</a:t>
            </a:r>
            <a:r>
              <a:rPr lang="ka-GE" dirty="0" smtClean="0"/>
              <a:t> რომელიც მოთავსდება იაფიან შეფუთვაში და გაკეთდება შესაბამისი მარკირება, რომ არის ,,სახელმწიფო პროექტი“-ს ფარგლებში გაცემული.</a:t>
            </a:r>
            <a:r>
              <a:rPr lang="en-US" dirty="0" smtClean="0"/>
              <a:t> </a:t>
            </a:r>
            <a:endParaRPr lang="en-US" dirty="0"/>
          </a:p>
        </p:txBody>
      </p:sp>
    </p:spTree>
    <p:extLst>
      <p:ext uri="{BB962C8B-B14F-4D97-AF65-F5344CB8AC3E}">
        <p14:creationId xmlns:p14="http://schemas.microsoft.com/office/powerpoint/2010/main" val="881847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711891"/>
          </a:xfrm>
        </p:spPr>
        <p:txBody>
          <a:bodyPr>
            <a:normAutofit fontScale="92500" lnSpcReduction="20000"/>
          </a:bodyPr>
          <a:lstStyle/>
          <a:p>
            <a:pPr marL="109728" indent="0" algn="just">
              <a:buNone/>
            </a:pPr>
            <a:r>
              <a:rPr lang="ka-GE" sz="1700" dirty="0" smtClean="0"/>
              <a:t>პროგრამის მნიშვნელოვან კომპონენტს წარმოადგენს ბენეფიციარებისთვის </a:t>
            </a:r>
            <a:r>
              <a:rPr lang="ka-GE" sz="1700" dirty="0"/>
              <a:t>მედიკამენტების მიწოდების </a:t>
            </a:r>
            <a:r>
              <a:rPr lang="ka-GE" sz="1700" dirty="0" smtClean="0"/>
              <a:t>უზრუნველყოფა. აღნიშნული ითვალისწინებს: ლოგისტიკას, დასაწყობებას</a:t>
            </a:r>
            <a:r>
              <a:rPr lang="ka-GE" sz="1700" dirty="0"/>
              <a:t>,</a:t>
            </a:r>
            <a:r>
              <a:rPr lang="ka-GE" sz="1700" dirty="0" smtClean="0"/>
              <a:t> დისტრიბუციას და აფთიაქიდან მიწოდებას მომხმარებელზე</a:t>
            </a:r>
            <a:r>
              <a:rPr lang="ka-GE" sz="1700" dirty="0"/>
              <a:t> </a:t>
            </a:r>
            <a:r>
              <a:rPr lang="ka-GE" sz="1700" dirty="0" smtClean="0"/>
              <a:t>საქართველოს </a:t>
            </a:r>
            <a:r>
              <a:rPr lang="ka-GE" sz="1700" dirty="0"/>
              <a:t>ყველა რაიონში (სულ 68 რაიონი</a:t>
            </a:r>
            <a:r>
              <a:rPr lang="ka-GE" sz="1700" dirty="0" smtClean="0"/>
              <a:t>);</a:t>
            </a:r>
          </a:p>
          <a:p>
            <a:pPr marL="109728" indent="0" algn="just">
              <a:buNone/>
            </a:pPr>
            <a:endParaRPr lang="ka-GE" sz="1700" dirty="0" smtClean="0"/>
          </a:p>
          <a:p>
            <a:pPr marL="109728" lvl="0" indent="0" algn="just">
              <a:buNone/>
            </a:pPr>
            <a:r>
              <a:rPr lang="ka-GE" sz="1700" dirty="0" smtClean="0"/>
              <a:t>პროექტის გაფართოების შემთხვევაში, აუცილებელი გახდება მიწოდების წერტილების (აფთიაქების) რაოდენობის გაზრდა. </a:t>
            </a:r>
            <a:r>
              <a:rPr lang="ka-GE" sz="1700" dirty="0"/>
              <a:t>პროგრამაში ჩართული პირებისთვის მედიკამენტების გამოწერა უნდა განხორციელდეს ელექტრონული რეცეპტის პროგრამით, რაც ასევე დამატებითი საშუალებაა რეცეპტის ინსტიტუტის დასანერგად.</a:t>
            </a:r>
          </a:p>
          <a:p>
            <a:pPr marL="109728" indent="0" algn="just">
              <a:buNone/>
            </a:pPr>
            <a:endParaRPr lang="ka-GE" sz="1700" dirty="0" smtClean="0"/>
          </a:p>
          <a:p>
            <a:pPr marL="109728" indent="0" algn="just">
              <a:buNone/>
            </a:pPr>
            <a:r>
              <a:rPr lang="ka-GE" sz="1700" dirty="0" smtClean="0"/>
              <a:t>შესაძლებელია </a:t>
            </a:r>
            <a:r>
              <a:rPr lang="ka-GE" sz="1700" dirty="0"/>
              <a:t>განხილულ იქნას პროგრამის სააფთიაქო მომსახურების ორი გზა:</a:t>
            </a:r>
            <a:endParaRPr lang="en-US" sz="1700" dirty="0"/>
          </a:p>
          <a:p>
            <a:pPr lvl="0" algn="just"/>
            <a:r>
              <a:rPr lang="ka-GE" sz="1700" dirty="0" smtClean="0"/>
              <a:t>მომსახურებისთვის </a:t>
            </a:r>
            <a:r>
              <a:rPr lang="ka-GE" sz="1700" dirty="0"/>
              <a:t>დადგინდეს ჯამური ღირებულება, რომელსაც მიიღებს პროექტში ჩართული ფარმაცევტული </a:t>
            </a:r>
            <a:r>
              <a:rPr lang="ka-GE" sz="1700" dirty="0" smtClean="0"/>
              <a:t>კომპანია</a:t>
            </a:r>
            <a:r>
              <a:rPr lang="ka-GE" sz="1700" dirty="0"/>
              <a:t> </a:t>
            </a:r>
            <a:r>
              <a:rPr lang="ka-GE" sz="1700" dirty="0" smtClean="0"/>
              <a:t>- მომსახურების სავარაუდო ღირებულება უნდა იყოს პროექტის ჯამური ღირებულების 10-15%.</a:t>
            </a:r>
          </a:p>
          <a:p>
            <a:pPr lvl="0" algn="just"/>
            <a:r>
              <a:rPr lang="ka-GE" sz="1700" dirty="0" smtClean="0"/>
              <a:t>ყოველ </a:t>
            </a:r>
            <a:r>
              <a:rPr lang="ka-GE" sz="1700" dirty="0"/>
              <a:t>მედიკამენტზე დადგინდეს ფიქსირებული სიმბოლური თანხა, რომელსაც გადაიხდის მომხმარებელი</a:t>
            </a:r>
            <a:r>
              <a:rPr lang="ka-GE" sz="1700" dirty="0" smtClean="0"/>
              <a:t>;</a:t>
            </a:r>
          </a:p>
          <a:p>
            <a:pPr marL="109728" lvl="0" indent="0" algn="just">
              <a:buNone/>
            </a:pPr>
            <a:endParaRPr lang="ka-GE" sz="1800" dirty="0" smtClean="0"/>
          </a:p>
          <a:p>
            <a:pPr marL="109728" indent="0" algn="just">
              <a:buNone/>
            </a:pPr>
            <a:r>
              <a:rPr lang="ka-GE" sz="1800" b="1" dirty="0"/>
              <a:t>ორივე შემთხვევაში სააფთიაქო ქსელის მიერ მიღებული შემოსავალი უნდა განისაზღვროს </a:t>
            </a:r>
            <a:r>
              <a:rPr lang="ka-GE" sz="1800" b="1" dirty="0" smtClean="0"/>
              <a:t>ისეთი ოდენობით, რომ მომსახურე </a:t>
            </a:r>
            <a:r>
              <a:rPr lang="ka-GE" sz="1800" b="1" dirty="0"/>
              <a:t>კომპანიამ შეძლოს ხარისხიანი მომსახურების გაწევა და დაფაროს საოპერაციო ხარჯები</a:t>
            </a:r>
            <a:r>
              <a:rPr lang="ka-GE" sz="1800" b="1" dirty="0" smtClean="0"/>
              <a:t>.</a:t>
            </a:r>
          </a:p>
          <a:p>
            <a:pPr marL="109728" indent="0" algn="just">
              <a:buNone/>
            </a:pPr>
            <a:endParaRPr lang="ka-GE" sz="1800" b="1" dirty="0"/>
          </a:p>
          <a:p>
            <a:pPr marL="109728" indent="0" algn="just">
              <a:buNone/>
            </a:pPr>
            <a:endParaRPr lang="ka-GE" sz="1800" b="1" dirty="0"/>
          </a:p>
          <a:p>
            <a:pPr lvl="0" algn="just"/>
            <a:endParaRPr lang="en-US" sz="1800" dirty="0"/>
          </a:p>
          <a:p>
            <a:pPr marL="109728" indent="0" algn="just">
              <a:buNone/>
            </a:pPr>
            <a:endParaRPr lang="ka-GE" sz="1800" dirty="0" smtClean="0"/>
          </a:p>
          <a:p>
            <a:endParaRPr lang="en-US" dirty="0"/>
          </a:p>
        </p:txBody>
      </p:sp>
      <p:sp>
        <p:nvSpPr>
          <p:cNvPr id="2" name="Title 1"/>
          <p:cNvSpPr>
            <a:spLocks noGrp="1"/>
          </p:cNvSpPr>
          <p:nvPr>
            <p:ph type="title"/>
          </p:nvPr>
        </p:nvSpPr>
        <p:spPr/>
        <p:txBody>
          <a:bodyPr>
            <a:normAutofit fontScale="90000"/>
          </a:bodyPr>
          <a:lstStyle/>
          <a:p>
            <a:r>
              <a:rPr lang="ka-GE" dirty="0"/>
              <a:t>პროექტის მომსახურების მოდული</a:t>
            </a:r>
            <a:endParaRPr lang="en-US" dirty="0"/>
          </a:p>
        </p:txBody>
      </p:sp>
      <p:sp>
        <p:nvSpPr>
          <p:cNvPr id="5" name="Slide Number Placeholder 4"/>
          <p:cNvSpPr>
            <a:spLocks noGrp="1"/>
          </p:cNvSpPr>
          <p:nvPr>
            <p:ph type="sldNum" sz="quarter" idx="12"/>
          </p:nvPr>
        </p:nvSpPr>
        <p:spPr/>
        <p:txBody>
          <a:bodyPr/>
          <a:lstStyle/>
          <a:p>
            <a:fld id="{82C96661-CE86-4456-9500-084D21D1FC32}" type="slidenum">
              <a:rPr lang="en-US" smtClean="0"/>
              <a:t>23</a:t>
            </a:fld>
            <a:endParaRPr lang="en-US"/>
          </a:p>
        </p:txBody>
      </p:sp>
    </p:spTree>
    <p:extLst>
      <p:ext uri="{BB962C8B-B14F-4D97-AF65-F5344CB8AC3E}">
        <p14:creationId xmlns:p14="http://schemas.microsoft.com/office/powerpoint/2010/main" val="12759528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029200"/>
          </a:xfrm>
        </p:spPr>
        <p:txBody>
          <a:bodyPr>
            <a:normAutofit/>
          </a:bodyPr>
          <a:lstStyle/>
          <a:p>
            <a:pPr marL="109728" indent="0" algn="just">
              <a:buNone/>
            </a:pPr>
            <a:r>
              <a:rPr lang="ka-GE" sz="1400" dirty="0"/>
              <a:t>ადგილობრივ მწარმოებლებს არ </a:t>
            </a:r>
            <a:r>
              <a:rPr lang="ka-GE" sz="1400" dirty="0" smtClean="0"/>
              <a:t>ეძლევათ პრეფერენციები, რაც </a:t>
            </a:r>
            <a:r>
              <a:rPr lang="ka-GE" sz="1400" dirty="0"/>
              <a:t>მიღებული პრაქტიკაა ბევრ ქვეყანაში, სადაც ხდება აქტიური პროტექციონისტული პოლიტიკის გატარება ადგილობრივი წარმოების </a:t>
            </a:r>
            <a:r>
              <a:rPr lang="ka-GE" sz="1400" dirty="0" smtClean="0"/>
              <a:t>მხარდასაჭერად, მაგ</a:t>
            </a:r>
            <a:r>
              <a:rPr lang="ka-GE" sz="1400" dirty="0"/>
              <a:t>, </a:t>
            </a:r>
            <a:r>
              <a:rPr lang="ka-GE" sz="1400" dirty="0" smtClean="0"/>
              <a:t>თურქეთში:</a:t>
            </a:r>
            <a:endParaRPr lang="ka-GE" sz="1400" dirty="0" smtClean="0">
              <a:solidFill>
                <a:srgbClr val="FF0000"/>
              </a:solidFill>
            </a:endParaRPr>
          </a:p>
          <a:p>
            <a:pPr algn="just">
              <a:buFont typeface="Wingdings" pitchFamily="2" charset="2"/>
              <a:buChar char="ü"/>
            </a:pPr>
            <a:r>
              <a:rPr lang="ka-GE" sz="1400" dirty="0" smtClean="0"/>
              <a:t>სახელმწიფო რეიმბურსაციის მოპოვებისთვის აუცილებელია ადგილზე გაიხსნას ქარხანა ან მედიკამენტების წარმოება მოხდეს ადგილობრივ ქარხანაში საკონტრაქტო წარმოებით;</a:t>
            </a:r>
          </a:p>
          <a:p>
            <a:pPr algn="just">
              <a:buFont typeface="Wingdings" pitchFamily="2" charset="2"/>
              <a:buChar char="ü"/>
            </a:pPr>
            <a:r>
              <a:rPr lang="ka-GE" sz="1400" dirty="0" smtClean="0"/>
              <a:t>ერთი და იგივე ფასის პირობებში ადგილობრივ კომპანიებს ენიჭებათ უპირატესობა.</a:t>
            </a:r>
          </a:p>
          <a:p>
            <a:pPr algn="just">
              <a:buFont typeface="Wingdings" pitchFamily="2" charset="2"/>
              <a:buChar char="ü"/>
            </a:pPr>
            <a:r>
              <a:rPr lang="ka-GE" sz="1400" dirty="0" smtClean="0"/>
              <a:t>არსებობს სახელმწიფოს მიერ განსაზღვრული ფიქსირებული ფასნამატები;</a:t>
            </a:r>
          </a:p>
          <a:p>
            <a:pPr algn="just">
              <a:buFont typeface="Wingdings" pitchFamily="2" charset="2"/>
              <a:buChar char="ü"/>
            </a:pPr>
            <a:endParaRPr lang="ka-GE" sz="1900" dirty="0"/>
          </a:p>
          <a:p>
            <a:endParaRPr lang="ka-GE" sz="1900" dirty="0" smtClean="0"/>
          </a:p>
          <a:p>
            <a:endParaRPr lang="en-US" dirty="0"/>
          </a:p>
        </p:txBody>
      </p:sp>
      <p:sp>
        <p:nvSpPr>
          <p:cNvPr id="3" name="Title 2"/>
          <p:cNvSpPr>
            <a:spLocks noGrp="1"/>
          </p:cNvSpPr>
          <p:nvPr>
            <p:ph type="title"/>
          </p:nvPr>
        </p:nvSpPr>
        <p:spPr/>
        <p:txBody>
          <a:bodyPr/>
          <a:lstStyle/>
          <a:p>
            <a:pPr algn="ctr"/>
            <a:r>
              <a:rPr lang="ka-GE" dirty="0" smtClean="0"/>
              <a:t>დასკვნები </a:t>
            </a:r>
            <a:endParaRPr lang="en-US" dirty="0"/>
          </a:p>
        </p:txBody>
      </p:sp>
      <p:sp>
        <p:nvSpPr>
          <p:cNvPr id="5" name="Slide Number Placeholder 4"/>
          <p:cNvSpPr>
            <a:spLocks noGrp="1"/>
          </p:cNvSpPr>
          <p:nvPr>
            <p:ph type="sldNum" sz="quarter" idx="12"/>
          </p:nvPr>
        </p:nvSpPr>
        <p:spPr/>
        <p:txBody>
          <a:bodyPr/>
          <a:lstStyle/>
          <a:p>
            <a:fld id="{82C96661-CE86-4456-9500-084D21D1FC32}" type="slidenum">
              <a:rPr lang="en-US" smtClean="0"/>
              <a:t>24</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853972810"/>
              </p:ext>
            </p:extLst>
          </p:nvPr>
        </p:nvGraphicFramePr>
        <p:xfrm>
          <a:off x="616793" y="3048000"/>
          <a:ext cx="8077196" cy="3084230"/>
        </p:xfrm>
        <a:graphic>
          <a:graphicData uri="http://schemas.openxmlformats.org/drawingml/2006/table">
            <a:tbl>
              <a:tblPr>
                <a:tableStyleId>{5C22544A-7EE6-4342-B048-85BDC9FD1C3A}</a:tableStyleId>
              </a:tblPr>
              <a:tblGrid>
                <a:gridCol w="3069170">
                  <a:extLst>
                    <a:ext uri="{9D8B030D-6E8A-4147-A177-3AD203B41FA5}">
                      <a16:colId xmlns="" xmlns:a16="http://schemas.microsoft.com/office/drawing/2014/main" val="2897615938"/>
                    </a:ext>
                  </a:extLst>
                </a:gridCol>
                <a:gridCol w="1072559">
                  <a:extLst>
                    <a:ext uri="{9D8B030D-6E8A-4147-A177-3AD203B41FA5}">
                      <a16:colId xmlns="" xmlns:a16="http://schemas.microsoft.com/office/drawing/2014/main" val="1848778032"/>
                    </a:ext>
                  </a:extLst>
                </a:gridCol>
                <a:gridCol w="1072559">
                  <a:extLst>
                    <a:ext uri="{9D8B030D-6E8A-4147-A177-3AD203B41FA5}">
                      <a16:colId xmlns="" xmlns:a16="http://schemas.microsoft.com/office/drawing/2014/main" val="2286703576"/>
                    </a:ext>
                  </a:extLst>
                </a:gridCol>
                <a:gridCol w="1072559">
                  <a:extLst>
                    <a:ext uri="{9D8B030D-6E8A-4147-A177-3AD203B41FA5}">
                      <a16:colId xmlns="" xmlns:a16="http://schemas.microsoft.com/office/drawing/2014/main" val="3931419371"/>
                    </a:ext>
                  </a:extLst>
                </a:gridCol>
                <a:gridCol w="1072559">
                  <a:extLst>
                    <a:ext uri="{9D8B030D-6E8A-4147-A177-3AD203B41FA5}">
                      <a16:colId xmlns="" xmlns:a16="http://schemas.microsoft.com/office/drawing/2014/main" val="2418727217"/>
                    </a:ext>
                  </a:extLst>
                </a:gridCol>
                <a:gridCol w="717790">
                  <a:extLst>
                    <a:ext uri="{9D8B030D-6E8A-4147-A177-3AD203B41FA5}">
                      <a16:colId xmlns="" xmlns:a16="http://schemas.microsoft.com/office/drawing/2014/main" val="2846460567"/>
                    </a:ext>
                  </a:extLst>
                </a:gridCol>
              </a:tblGrid>
              <a:tr h="245572">
                <a:tc rowSpan="2">
                  <a:txBody>
                    <a:bodyPr/>
                    <a:lstStyle/>
                    <a:p>
                      <a:pPr algn="ctr" fontAlgn="ctr"/>
                      <a:r>
                        <a:rPr lang="ka-GE" sz="1000" u="none" strike="noStrike" dirty="0">
                          <a:effectLst/>
                        </a:rPr>
                        <a:t>დასახელება</a:t>
                      </a:r>
                      <a:endParaRPr lang="ka-GE" sz="1000" b="0" i="0" u="none" strike="noStrike" dirty="0">
                        <a:effectLst/>
                        <a:latin typeface="Arial" panose="020B0604020202020204" pitchFamily="34" charset="0"/>
                      </a:endParaRPr>
                    </a:p>
                  </a:txBody>
                  <a:tcPr marL="6350" marR="6350" marT="6350" marB="0" anchor="ctr"/>
                </a:tc>
                <a:tc gridSpan="5">
                  <a:txBody>
                    <a:bodyPr/>
                    <a:lstStyle/>
                    <a:p>
                      <a:pPr algn="ctr" fontAlgn="b"/>
                      <a:r>
                        <a:rPr lang="ka-GE" sz="1000" u="none" strike="noStrike" dirty="0">
                          <a:effectLst/>
                        </a:rPr>
                        <a:t>თურქეთი</a:t>
                      </a:r>
                      <a:endParaRPr lang="ka-GE" sz="1000" b="0" i="0" u="none" strike="noStrike" dirty="0">
                        <a:effectLst/>
                        <a:latin typeface="Arial" panose="020B0604020202020204" pitchFamily="34" charset="0"/>
                      </a:endParaRPr>
                    </a:p>
                  </a:txBody>
                  <a:tcPr marL="6350" marR="6350" marT="635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3811337575"/>
                  </a:ext>
                </a:extLst>
              </a:tr>
              <a:tr h="426815">
                <a:tc vMerge="1">
                  <a:txBody>
                    <a:bodyPr/>
                    <a:lstStyle/>
                    <a:p>
                      <a:endParaRPr lang="en-US"/>
                    </a:p>
                  </a:txBody>
                  <a:tcPr/>
                </a:tc>
                <a:tc>
                  <a:txBody>
                    <a:bodyPr/>
                    <a:lstStyle/>
                    <a:p>
                      <a:pPr algn="ctr" fontAlgn="ctr"/>
                      <a:r>
                        <a:rPr lang="ka-GE" sz="1000" u="none" strike="noStrike">
                          <a:effectLst/>
                        </a:rPr>
                        <a:t>ქარხნის ფასი ევრო</a:t>
                      </a:r>
                      <a:endParaRPr lang="ka-GE" sz="1000" b="0" i="0" u="none" strike="noStrike">
                        <a:effectLst/>
                        <a:latin typeface="Arial" panose="020B0604020202020204" pitchFamily="34" charset="0"/>
                      </a:endParaRPr>
                    </a:p>
                  </a:txBody>
                  <a:tcPr marL="6350" marR="6350" marT="6350" marB="0" anchor="ctr"/>
                </a:tc>
                <a:tc>
                  <a:txBody>
                    <a:bodyPr/>
                    <a:lstStyle/>
                    <a:p>
                      <a:pPr algn="ctr" fontAlgn="ctr"/>
                      <a:r>
                        <a:rPr lang="ka-GE" sz="1000" u="none" strike="noStrike" dirty="0">
                          <a:effectLst/>
                        </a:rPr>
                        <a:t>დისტრ. ფასი ევრო</a:t>
                      </a:r>
                      <a:endParaRPr lang="ka-GE" sz="1000" b="0" i="0" u="none" strike="noStrike" dirty="0">
                        <a:effectLst/>
                        <a:latin typeface="Arial" panose="020B0604020202020204" pitchFamily="34" charset="0"/>
                      </a:endParaRPr>
                    </a:p>
                  </a:txBody>
                  <a:tcPr marL="6350" marR="6350" marT="6350" marB="0" anchor="ctr"/>
                </a:tc>
                <a:tc>
                  <a:txBody>
                    <a:bodyPr/>
                    <a:lstStyle/>
                    <a:p>
                      <a:pPr algn="ctr" fontAlgn="ctr"/>
                      <a:r>
                        <a:rPr lang="ka-GE" sz="1000" u="none" strike="noStrike">
                          <a:effectLst/>
                        </a:rPr>
                        <a:t>მარჟა %</a:t>
                      </a:r>
                      <a:endParaRPr lang="ka-GE" sz="1000" b="0" i="0" u="none" strike="noStrike">
                        <a:effectLst/>
                        <a:latin typeface="Arial" panose="020B0604020202020204" pitchFamily="34" charset="0"/>
                      </a:endParaRPr>
                    </a:p>
                  </a:txBody>
                  <a:tcPr marL="6350" marR="6350" marT="6350" marB="0" anchor="ctr"/>
                </a:tc>
                <a:tc>
                  <a:txBody>
                    <a:bodyPr/>
                    <a:lstStyle/>
                    <a:p>
                      <a:pPr algn="ctr" fontAlgn="ctr"/>
                      <a:r>
                        <a:rPr lang="ka-GE" sz="1000" u="none" strike="noStrike">
                          <a:effectLst/>
                        </a:rPr>
                        <a:t>საცალო ფასი ევრო</a:t>
                      </a:r>
                      <a:endParaRPr lang="ka-GE" sz="1000" b="0" i="0" u="none" strike="noStrike">
                        <a:effectLst/>
                        <a:latin typeface="Arial" panose="020B0604020202020204" pitchFamily="34" charset="0"/>
                      </a:endParaRPr>
                    </a:p>
                  </a:txBody>
                  <a:tcPr marL="6350" marR="6350" marT="6350" marB="0" anchor="ctr"/>
                </a:tc>
                <a:tc>
                  <a:txBody>
                    <a:bodyPr/>
                    <a:lstStyle/>
                    <a:p>
                      <a:pPr algn="ctr" fontAlgn="ctr"/>
                      <a:r>
                        <a:rPr lang="ka-GE" sz="1000" u="none" strike="noStrike">
                          <a:effectLst/>
                        </a:rPr>
                        <a:t>მარჟა %</a:t>
                      </a:r>
                      <a:endParaRPr lang="ka-GE" sz="1000" b="0" i="0" u="none" strike="noStrike">
                        <a:effectLst/>
                        <a:latin typeface="Arial" panose="020B0604020202020204" pitchFamily="34" charset="0"/>
                      </a:endParaRPr>
                    </a:p>
                  </a:txBody>
                  <a:tcPr marL="6350" marR="6350" marT="6350" marB="0" anchor="ctr"/>
                </a:tc>
                <a:extLst>
                  <a:ext uri="{0D108BD9-81ED-4DB2-BD59-A6C34878D82A}">
                    <a16:rowId xmlns="" xmlns:a16="http://schemas.microsoft.com/office/drawing/2014/main" val="879696034"/>
                  </a:ext>
                </a:extLst>
              </a:tr>
              <a:tr h="203245">
                <a:tc>
                  <a:txBody>
                    <a:bodyPr/>
                    <a:lstStyle/>
                    <a:p>
                      <a:pPr algn="l" fontAlgn="b"/>
                      <a:r>
                        <a:rPr lang="ka-GE" sz="1000" u="none" strike="noStrike">
                          <a:effectLst/>
                        </a:rPr>
                        <a:t>დიაბეტონი </a:t>
                      </a:r>
                      <a:r>
                        <a:rPr lang="en-US" sz="1000" u="none" strike="noStrike">
                          <a:effectLst/>
                        </a:rPr>
                        <a:t>MR </a:t>
                      </a:r>
                      <a:r>
                        <a:rPr lang="ka-GE" sz="1000" u="none" strike="noStrike">
                          <a:effectLst/>
                        </a:rPr>
                        <a:t>ტაბ. 60მგ </a:t>
                      </a:r>
                      <a:r>
                        <a:rPr lang="en-US" sz="1000" u="none" strike="noStrike">
                          <a:effectLst/>
                        </a:rPr>
                        <a:t>N30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1.75</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1.90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2.57</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1066808532"/>
                  </a:ext>
                </a:extLst>
              </a:tr>
              <a:tr h="169371">
                <a:tc>
                  <a:txBody>
                    <a:bodyPr/>
                    <a:lstStyle/>
                    <a:p>
                      <a:pPr algn="l" fontAlgn="b"/>
                      <a:r>
                        <a:rPr lang="ka-GE" sz="1000" u="none" strike="noStrike">
                          <a:effectLst/>
                        </a:rPr>
                        <a:t>დეტრალექსი ტაბ. 500მგ </a:t>
                      </a:r>
                      <a:r>
                        <a:rPr lang="en-US" sz="1000" u="none" strike="noStrike">
                          <a:effectLst/>
                        </a:rPr>
                        <a:t>N60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4.71</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5.11</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6.89</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4151675302"/>
                  </a:ext>
                </a:extLst>
              </a:tr>
              <a:tr h="169371">
                <a:tc>
                  <a:txBody>
                    <a:bodyPr/>
                    <a:lstStyle/>
                    <a:p>
                      <a:pPr algn="l" fontAlgn="b"/>
                      <a:r>
                        <a:rPr lang="ka-GE" sz="1000" u="none" strike="noStrike">
                          <a:effectLst/>
                        </a:rPr>
                        <a:t>პრედუქტალი </a:t>
                      </a:r>
                      <a:r>
                        <a:rPr lang="en-US" sz="1000" u="none" strike="noStrike">
                          <a:effectLst/>
                        </a:rPr>
                        <a:t>MR  </a:t>
                      </a:r>
                      <a:r>
                        <a:rPr lang="ka-GE" sz="1000" u="none" strike="noStrike">
                          <a:effectLst/>
                        </a:rPr>
                        <a:t>ტაბ. </a:t>
                      </a:r>
                      <a:r>
                        <a:rPr lang="en-US" sz="1000" u="none" strike="noStrike">
                          <a:effectLst/>
                        </a:rPr>
                        <a:t>N60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2.35</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2.56</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3.46</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2221775512"/>
                  </a:ext>
                </a:extLst>
              </a:tr>
              <a:tr h="169371">
                <a:tc>
                  <a:txBody>
                    <a:bodyPr/>
                    <a:lstStyle/>
                    <a:p>
                      <a:pPr algn="l" fontAlgn="b"/>
                      <a:r>
                        <a:rPr lang="ka-GE" sz="1000" u="none" strike="noStrike">
                          <a:effectLst/>
                        </a:rPr>
                        <a:t>ამარილი ტაბ. 2მგ </a:t>
                      </a:r>
                      <a:r>
                        <a:rPr lang="en-US" sz="1000" u="none" strike="noStrike">
                          <a:effectLst/>
                        </a:rPr>
                        <a:t>N30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0.80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0.87</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1.17</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3132582358"/>
                  </a:ext>
                </a:extLst>
              </a:tr>
              <a:tr h="169371">
                <a:tc>
                  <a:txBody>
                    <a:bodyPr/>
                    <a:lstStyle/>
                    <a:p>
                      <a:pPr algn="l" fontAlgn="b"/>
                      <a:r>
                        <a:rPr lang="ka-GE" sz="1000" u="none" strike="noStrike">
                          <a:effectLst/>
                        </a:rPr>
                        <a:t>კორდარონი ტაბ.200მგ </a:t>
                      </a:r>
                      <a:r>
                        <a:rPr lang="en-US" sz="1000" u="none" strike="noStrike">
                          <a:effectLst/>
                        </a:rPr>
                        <a:t>N30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1.75</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1.91</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2.58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3545989983"/>
                  </a:ext>
                </a:extLst>
              </a:tr>
              <a:tr h="169371">
                <a:tc>
                  <a:txBody>
                    <a:bodyPr/>
                    <a:lstStyle/>
                    <a:p>
                      <a:pPr algn="l" fontAlgn="b"/>
                      <a:r>
                        <a:rPr lang="ka-GE" sz="1000" u="none" strike="noStrike">
                          <a:effectLst/>
                        </a:rPr>
                        <a:t>პლავიქსი შ.ტაბ. 75მგ </a:t>
                      </a:r>
                      <a:r>
                        <a:rPr lang="en-US" sz="1000" u="none" strike="noStrike">
                          <a:effectLst/>
                        </a:rPr>
                        <a:t>N28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5.06</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5.49</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dirty="0">
                          <a:effectLst/>
                        </a:rPr>
                        <a:t>8%</a:t>
                      </a:r>
                      <a:endParaRPr lang="en-US" sz="1000" b="0" i="0" u="none" strike="noStrike" dirty="0">
                        <a:effectLst/>
                        <a:latin typeface="Arial" panose="020B0604020202020204" pitchFamily="34" charset="0"/>
                      </a:endParaRPr>
                    </a:p>
                  </a:txBody>
                  <a:tcPr marL="6350" marR="6350" marT="6350" marB="0" anchor="b"/>
                </a:tc>
                <a:tc>
                  <a:txBody>
                    <a:bodyPr/>
                    <a:lstStyle/>
                    <a:p>
                      <a:pPr algn="ctr" fontAlgn="b"/>
                      <a:r>
                        <a:rPr lang="en-US" sz="1000" u="none" strike="noStrike">
                          <a:effectLst/>
                        </a:rPr>
                        <a:t>7.41</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4159125692"/>
                  </a:ext>
                </a:extLst>
              </a:tr>
              <a:tr h="169371">
                <a:tc>
                  <a:txBody>
                    <a:bodyPr/>
                    <a:lstStyle/>
                    <a:p>
                      <a:pPr algn="l" fontAlgn="b"/>
                      <a:r>
                        <a:rPr lang="ka-GE" sz="1000" u="none" strike="noStrike">
                          <a:effectLst/>
                        </a:rPr>
                        <a:t>პულმიკორტი0.50მგ/მლ ინჰ.სუს</a:t>
                      </a:r>
                      <a:r>
                        <a:rPr lang="en-US" sz="1000" u="none" strike="noStrike">
                          <a:effectLst/>
                        </a:rPr>
                        <a:t>N20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6.44</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6.98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9.42</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358362610"/>
                  </a:ext>
                </a:extLst>
              </a:tr>
              <a:tr h="169371">
                <a:tc>
                  <a:txBody>
                    <a:bodyPr/>
                    <a:lstStyle/>
                    <a:p>
                      <a:pPr algn="l" fontAlgn="b"/>
                      <a:r>
                        <a:rPr lang="ka-GE" sz="1000" u="none" strike="noStrike">
                          <a:effectLst/>
                        </a:rPr>
                        <a:t>აუგმენტინი ტაბ. 1გ </a:t>
                      </a:r>
                      <a:r>
                        <a:rPr lang="en-US" sz="1000" u="none" strike="noStrike">
                          <a:effectLst/>
                        </a:rPr>
                        <a:t>N14</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1.75</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1.91</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2.58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2950410163"/>
                  </a:ext>
                </a:extLst>
              </a:tr>
              <a:tr h="169371">
                <a:tc>
                  <a:txBody>
                    <a:bodyPr/>
                    <a:lstStyle/>
                    <a:p>
                      <a:pPr algn="l" fontAlgn="b"/>
                      <a:r>
                        <a:rPr lang="ka-GE" sz="1000" u="none" strike="noStrike">
                          <a:effectLst/>
                        </a:rPr>
                        <a:t>სერეტიდი დისკუსი 50/250მკგ ინჰ</a:t>
                      </a:r>
                      <a:endParaRPr lang="ka-GE"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8.39</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9.08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12.26</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1049825137"/>
                  </a:ext>
                </a:extLst>
              </a:tr>
              <a:tr h="169371">
                <a:tc>
                  <a:txBody>
                    <a:bodyPr/>
                    <a:lstStyle/>
                    <a:p>
                      <a:pPr algn="l" fontAlgn="b"/>
                      <a:r>
                        <a:rPr lang="ka-GE" sz="1000" u="none" strike="noStrike">
                          <a:effectLst/>
                        </a:rPr>
                        <a:t>დუფასტონი ტაბ.10მგ </a:t>
                      </a:r>
                      <a:r>
                        <a:rPr lang="en-US" sz="1000" u="none" strike="noStrike">
                          <a:effectLst/>
                        </a:rPr>
                        <a:t>N20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1.75</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1.91</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2.58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2592794925"/>
                  </a:ext>
                </a:extLst>
              </a:tr>
              <a:tr h="169371">
                <a:tc>
                  <a:txBody>
                    <a:bodyPr/>
                    <a:lstStyle/>
                    <a:p>
                      <a:pPr algn="l" fontAlgn="b"/>
                      <a:r>
                        <a:rPr lang="ka-GE" sz="1000" u="none" strike="noStrike">
                          <a:effectLst/>
                        </a:rPr>
                        <a:t>ვოლტარენი ამპ. 75მგ/3მლ </a:t>
                      </a:r>
                      <a:r>
                        <a:rPr lang="en-US" sz="1000" u="none" strike="noStrike">
                          <a:effectLst/>
                        </a:rPr>
                        <a:t>N5</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1.50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1.63</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2.21</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2204122552"/>
                  </a:ext>
                </a:extLst>
              </a:tr>
              <a:tr h="169371">
                <a:tc>
                  <a:txBody>
                    <a:bodyPr/>
                    <a:lstStyle/>
                    <a:p>
                      <a:pPr algn="l" fontAlgn="b"/>
                      <a:r>
                        <a:rPr lang="ka-GE" sz="1000" u="none" strike="noStrike">
                          <a:effectLst/>
                        </a:rPr>
                        <a:t>დეპაკინი ხრონო ტაბ.500მგ </a:t>
                      </a:r>
                      <a:r>
                        <a:rPr lang="en-US" sz="1000" u="none" strike="noStrike">
                          <a:effectLst/>
                        </a:rPr>
                        <a:t>N30</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3.37</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3.66</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4.95</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1320210467"/>
                  </a:ext>
                </a:extLst>
              </a:tr>
              <a:tr h="169371">
                <a:tc>
                  <a:txBody>
                    <a:bodyPr/>
                    <a:lstStyle/>
                    <a:p>
                      <a:pPr algn="l" fontAlgn="b"/>
                      <a:r>
                        <a:rPr lang="ka-GE" sz="1000" u="none" strike="noStrike">
                          <a:effectLst/>
                        </a:rPr>
                        <a:t>ფრაქსიპარინი(ჰეპარინი)0.3მლ </a:t>
                      </a:r>
                      <a:r>
                        <a:rPr lang="en-US" sz="1000" u="none" strike="noStrike">
                          <a:effectLst/>
                        </a:rPr>
                        <a:t>N2</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1.58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1.72</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2.33</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32%</a:t>
                      </a:r>
                      <a:endParaRPr lang="en-US" sz="1000" b="0" i="0" u="none" strike="noStrike">
                        <a:effectLst/>
                        <a:latin typeface="Arial" panose="020B0604020202020204" pitchFamily="34" charset="0"/>
                      </a:endParaRPr>
                    </a:p>
                  </a:txBody>
                  <a:tcPr marL="6350" marR="6350" marT="6350" marB="0" anchor="b"/>
                </a:tc>
                <a:extLst>
                  <a:ext uri="{0D108BD9-81ED-4DB2-BD59-A6C34878D82A}">
                    <a16:rowId xmlns="" xmlns:a16="http://schemas.microsoft.com/office/drawing/2014/main" val="3099537831"/>
                  </a:ext>
                </a:extLst>
              </a:tr>
              <a:tr h="176146">
                <a:tc>
                  <a:txBody>
                    <a:bodyPr/>
                    <a:lstStyle/>
                    <a:p>
                      <a:pPr algn="l" fontAlgn="b"/>
                      <a:r>
                        <a:rPr lang="ka-GE" sz="1000" u="none" strike="noStrike" dirty="0">
                          <a:effectLst/>
                        </a:rPr>
                        <a:t>ნექსიუმი ტაბ. 20მგ </a:t>
                      </a:r>
                      <a:r>
                        <a:rPr lang="en-US" sz="1000" u="none" strike="noStrike" dirty="0">
                          <a:effectLst/>
                        </a:rPr>
                        <a:t>N14</a:t>
                      </a:r>
                      <a:endParaRPr lang="en-US" sz="1000" b="0" i="0" u="none" strike="noStrike" dirty="0">
                        <a:effectLst/>
                        <a:latin typeface="Arial" panose="020B0604020202020204" pitchFamily="34" charset="0"/>
                      </a:endParaRPr>
                    </a:p>
                  </a:txBody>
                  <a:tcPr marL="6350" marR="6350" marT="6350" marB="0" anchor="b"/>
                </a:tc>
                <a:tc>
                  <a:txBody>
                    <a:bodyPr/>
                    <a:lstStyle/>
                    <a:p>
                      <a:pPr algn="ctr" fontAlgn="b"/>
                      <a:r>
                        <a:rPr lang="en-US" sz="1000" u="none" strike="noStrike">
                          <a:effectLst/>
                        </a:rPr>
                        <a:t>1.59</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1.73</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tc>
                <a:tc>
                  <a:txBody>
                    <a:bodyPr/>
                    <a:lstStyle/>
                    <a:p>
                      <a:pPr algn="ctr" fontAlgn="b"/>
                      <a:r>
                        <a:rPr lang="en-US" sz="1000" u="none" strike="noStrike" dirty="0">
                          <a:effectLst/>
                        </a:rPr>
                        <a:t>2.34</a:t>
                      </a:r>
                      <a:endParaRPr lang="en-US" sz="1000" b="0" i="0" u="none" strike="noStrike" dirty="0">
                        <a:effectLst/>
                        <a:latin typeface="Arial" panose="020B0604020202020204" pitchFamily="34" charset="0"/>
                      </a:endParaRPr>
                    </a:p>
                  </a:txBody>
                  <a:tcPr marL="6350" marR="6350" marT="6350" marB="0" anchor="b"/>
                </a:tc>
                <a:tc>
                  <a:txBody>
                    <a:bodyPr/>
                    <a:lstStyle/>
                    <a:p>
                      <a:pPr algn="ctr" fontAlgn="b"/>
                      <a:r>
                        <a:rPr lang="en-US" sz="1000" u="none" strike="noStrike" dirty="0">
                          <a:effectLst/>
                        </a:rPr>
                        <a:t>32%</a:t>
                      </a:r>
                      <a:endParaRPr lang="en-US" sz="1000" b="0" i="0" u="none" strike="noStrike" dirty="0">
                        <a:effectLst/>
                        <a:latin typeface="Arial" panose="020B0604020202020204" pitchFamily="34" charset="0"/>
                      </a:endParaRPr>
                    </a:p>
                  </a:txBody>
                  <a:tcPr marL="6350" marR="6350" marT="6350" marB="0" anchor="b"/>
                </a:tc>
                <a:extLst>
                  <a:ext uri="{0D108BD9-81ED-4DB2-BD59-A6C34878D82A}">
                    <a16:rowId xmlns="" xmlns:a16="http://schemas.microsoft.com/office/drawing/2014/main" val="1561848196"/>
                  </a:ext>
                </a:extLst>
              </a:tr>
            </a:tbl>
          </a:graphicData>
        </a:graphic>
      </p:graphicFrame>
    </p:spTree>
    <p:extLst>
      <p:ext uri="{BB962C8B-B14F-4D97-AF65-F5344CB8AC3E}">
        <p14:creationId xmlns:p14="http://schemas.microsoft.com/office/powerpoint/2010/main" val="37631808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109728" indent="0" algn="just">
              <a:buNone/>
            </a:pPr>
            <a:r>
              <a:rPr lang="ka-GE" sz="1700" dirty="0" smtClean="0"/>
              <a:t>პრეფერენციები თვალსაზრისით ასევე გამოირჩევიან ისეთი ქვეყნები, როგორიცაა:</a:t>
            </a:r>
          </a:p>
          <a:p>
            <a:pPr algn="just">
              <a:buFont typeface="Wingdings" pitchFamily="2" charset="2"/>
              <a:buChar char="ü"/>
            </a:pPr>
            <a:r>
              <a:rPr lang="ka-GE" sz="1700" dirty="0" smtClean="0"/>
              <a:t>თურქეთი, ყაზახეთი, ბელარუსი და რიგი ევროპული ქვეყნები, </a:t>
            </a:r>
            <a:r>
              <a:rPr lang="ka-GE" sz="1700" dirty="0" smtClean="0"/>
              <a:t>სადაც </a:t>
            </a:r>
            <a:r>
              <a:rPr lang="ka-GE" sz="1700" dirty="0"/>
              <a:t>ადგილობრივ მწარმოებელს ეძლევა 15% პრეფერენცია საფასო კონკურენციის დროს</a:t>
            </a:r>
            <a:r>
              <a:rPr lang="ka-GE" sz="1700" dirty="0" smtClean="0"/>
              <a:t>;</a:t>
            </a:r>
          </a:p>
          <a:p>
            <a:pPr algn="just">
              <a:buFont typeface="Wingdings" pitchFamily="2" charset="2"/>
              <a:buChar char="ü"/>
            </a:pPr>
            <a:r>
              <a:rPr lang="ka-GE" sz="1700" dirty="0" smtClean="0"/>
              <a:t>ერთ-ერთ მთავარ ბარიერს წარმოადგენს მედიკამენტის რეგისტრაციის პროცესი უცხო ქვეყნის მწარმოებლებისთვის. რეგისტრაციებში არსებული ბიუროკრატიული მექანიზმების გამო, პროცესი დროში უზომოდ გაწელილია და მოითხოვს დიდ ფინანსურ ხარჯებს.</a:t>
            </a:r>
            <a:endParaRPr lang="ka-GE" sz="1700" dirty="0" smtClean="0"/>
          </a:p>
          <a:p>
            <a:pPr algn="just">
              <a:buFont typeface="Wingdings" pitchFamily="2" charset="2"/>
              <a:buChar char="ü"/>
            </a:pPr>
            <a:r>
              <a:rPr lang="ka-GE" sz="1700" dirty="0" smtClean="0"/>
              <a:t>სხვა მრავალ ქვეყანაში ადგილობრივი მწარმოებლები სარგებლობენ უპირატესი პირობებით და სახელმწიფო პოლიტიკა მიმართულია ადგილობრივი წარმოების მაქსიმალურად ხელშეწყობისკენ.</a:t>
            </a:r>
          </a:p>
          <a:p>
            <a:pPr algn="just">
              <a:buFont typeface="Wingdings" pitchFamily="2" charset="2"/>
              <a:buChar char="ü"/>
            </a:pPr>
            <a:r>
              <a:rPr lang="ka-GE" sz="1700" dirty="0" smtClean="0"/>
              <a:t>რიგ ქვეყნებში სახელმწიფო პოლიტიკა იძულებულს ხდის დასავლურ მწარმოებლებს გააკეთონ ადგილზე წარმოება ან გასცეს წარმოების ლიცენზია და დაფასოების უფლება ადგილობრივ ქარხანაზე;</a:t>
            </a:r>
          </a:p>
          <a:p>
            <a:pPr algn="just">
              <a:buFont typeface="Wingdings" pitchFamily="2" charset="2"/>
              <a:buChar char="ü"/>
            </a:pPr>
            <a:r>
              <a:rPr lang="ka-GE" sz="1700" dirty="0" smtClean="0"/>
              <a:t>ქართული წარმოებისთვის, სახელმწიფოს მხრიდან ხელის შეწყობის და გარკვეული პრეფერენციების დაწესების შემთხვევაში, შესაძლებელი იქნება მედიკამენტის ფასების შემცირება;</a:t>
            </a:r>
          </a:p>
          <a:p>
            <a:pPr marL="109728" indent="0" algn="just">
              <a:buNone/>
            </a:pPr>
            <a:endParaRPr lang="ka-GE" sz="1700" dirty="0"/>
          </a:p>
          <a:p>
            <a:pPr marL="109728" indent="0" algn="just">
              <a:buNone/>
            </a:pPr>
            <a:r>
              <a:rPr lang="en-US" sz="1700" dirty="0" smtClean="0"/>
              <a:t>GMP </a:t>
            </a:r>
            <a:r>
              <a:rPr lang="ka-GE" sz="1700" dirty="0" smtClean="0"/>
              <a:t>სერთიფიცირების დანერგვით და მსოფლიოს ჯანდაცვის ორგანიზაციის მიერ სახელმწიფო ლაბორატორიის აკრედიტირებით შესაძლებელი გახდება:</a:t>
            </a:r>
          </a:p>
          <a:p>
            <a:pPr algn="just">
              <a:buFont typeface="Wingdings" pitchFamily="2" charset="2"/>
              <a:buChar char="ü"/>
            </a:pPr>
            <a:r>
              <a:rPr lang="ka-GE" sz="1700" dirty="0" smtClean="0"/>
              <a:t>მედიკამენტების ქართული წარმოება უფრო მეტად განვითარდეს და მოიპოვოს წამყვანი ევროპული ქვეყნების ანალოგიური ნდობა;</a:t>
            </a:r>
          </a:p>
          <a:p>
            <a:pPr algn="just">
              <a:buFont typeface="Wingdings" pitchFamily="2" charset="2"/>
              <a:buChar char="ü"/>
            </a:pPr>
            <a:r>
              <a:rPr lang="ka-GE" sz="1700" dirty="0" smtClean="0"/>
              <a:t>გაკონტროლდეს ბაზარზე არსებული (როგორც იმპორტირებული ისე ადგილობრივი წარმოების) მედიკამენტების ხარისხი;</a:t>
            </a:r>
          </a:p>
          <a:p>
            <a:pPr algn="just">
              <a:buFont typeface="Wingdings" pitchFamily="2" charset="2"/>
              <a:buChar char="ü"/>
            </a:pPr>
            <a:endParaRPr lang="ka-GE" sz="1900" dirty="0" smtClean="0"/>
          </a:p>
          <a:p>
            <a:pPr algn="just">
              <a:buFont typeface="Wingdings" pitchFamily="2" charset="2"/>
              <a:buChar char="ü"/>
            </a:pPr>
            <a:endParaRPr lang="ka-GE" sz="1900" dirty="0"/>
          </a:p>
          <a:p>
            <a:endParaRPr lang="ka-GE" sz="1900" dirty="0" smtClean="0"/>
          </a:p>
          <a:p>
            <a:endParaRPr lang="en-US" dirty="0"/>
          </a:p>
        </p:txBody>
      </p:sp>
      <p:sp>
        <p:nvSpPr>
          <p:cNvPr id="3" name="Title 2"/>
          <p:cNvSpPr>
            <a:spLocks noGrp="1"/>
          </p:cNvSpPr>
          <p:nvPr>
            <p:ph type="title"/>
          </p:nvPr>
        </p:nvSpPr>
        <p:spPr/>
        <p:txBody>
          <a:bodyPr/>
          <a:lstStyle/>
          <a:p>
            <a:r>
              <a:rPr lang="ka-GE" dirty="0" smtClean="0"/>
              <a:t>დასკვნები</a:t>
            </a:r>
            <a:endParaRPr lang="en-US" dirty="0"/>
          </a:p>
        </p:txBody>
      </p:sp>
      <p:sp>
        <p:nvSpPr>
          <p:cNvPr id="5" name="Slide Number Placeholder 4"/>
          <p:cNvSpPr>
            <a:spLocks noGrp="1"/>
          </p:cNvSpPr>
          <p:nvPr>
            <p:ph type="sldNum" sz="quarter" idx="12"/>
          </p:nvPr>
        </p:nvSpPr>
        <p:spPr/>
        <p:txBody>
          <a:bodyPr/>
          <a:lstStyle/>
          <a:p>
            <a:fld id="{82C96661-CE86-4456-9500-084D21D1FC32}" type="slidenum">
              <a:rPr lang="en-US" smtClean="0"/>
              <a:t>25</a:t>
            </a:fld>
            <a:endParaRPr lang="en-US"/>
          </a:p>
        </p:txBody>
      </p:sp>
    </p:spTree>
    <p:extLst>
      <p:ext uri="{BB962C8B-B14F-4D97-AF65-F5344CB8AC3E}">
        <p14:creationId xmlns:p14="http://schemas.microsoft.com/office/powerpoint/2010/main" val="622188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ka-GE" sz="2000" dirty="0"/>
              <a:t>სახელმწიფოსა და დარგში მოღვაწე ბიზნეს სუბიექტების ერთობლივი </a:t>
            </a:r>
            <a:r>
              <a:rPr lang="ka-GE" sz="2000" dirty="0" smtClean="0"/>
              <a:t>ჩართულობით შესაძლებელი იქნება მედიკამენტების ფასების შემცირება როგორც სოციალურად დაუცველი, ასევე მთელი მოსახლეობისთვის;</a:t>
            </a:r>
            <a:endParaRPr lang="en-US" sz="2000" dirty="0" smtClean="0"/>
          </a:p>
          <a:p>
            <a:pPr algn="just"/>
            <a:endParaRPr lang="ka-GE" sz="2000" dirty="0" smtClean="0"/>
          </a:p>
          <a:p>
            <a:pPr algn="just"/>
            <a:r>
              <a:rPr lang="ka-GE" sz="2000" dirty="0" smtClean="0"/>
              <a:t>დაავადებათა ჩამონათვალის გაფართოება საშუალებას შექმნის დაიფაროს მოსახლეობის უფრო მეტი რაოდენობა;</a:t>
            </a:r>
            <a:endParaRPr lang="en-US" sz="2000" dirty="0" smtClean="0"/>
          </a:p>
          <a:p>
            <a:pPr marL="109728" indent="0" algn="just">
              <a:buNone/>
            </a:pPr>
            <a:endParaRPr lang="ka-GE" sz="2000" dirty="0" smtClean="0"/>
          </a:p>
          <a:p>
            <a:pPr algn="just"/>
            <a:r>
              <a:rPr lang="ka-GE" sz="2000" dirty="0" smtClean="0"/>
              <a:t>პროექტის წარმატება გამოიწვევს ქვეყნიდან ნაკლები თანხების გადინებას, რაც სასარგებლო იქნება ეკონომიკისთვის და გააჯანსაღებს იმპორტ-ექსპორტის ბალანსს;</a:t>
            </a:r>
          </a:p>
          <a:p>
            <a:endParaRPr lang="ka-GE" sz="1900" dirty="0" smtClean="0"/>
          </a:p>
          <a:p>
            <a:endParaRPr lang="en-US" dirty="0"/>
          </a:p>
        </p:txBody>
      </p:sp>
      <p:sp>
        <p:nvSpPr>
          <p:cNvPr id="3" name="Title 2"/>
          <p:cNvSpPr>
            <a:spLocks noGrp="1"/>
          </p:cNvSpPr>
          <p:nvPr>
            <p:ph type="title"/>
          </p:nvPr>
        </p:nvSpPr>
        <p:spPr/>
        <p:txBody>
          <a:bodyPr/>
          <a:lstStyle/>
          <a:p>
            <a:r>
              <a:rPr lang="ka-GE" dirty="0" smtClean="0"/>
              <a:t>დასკვნები</a:t>
            </a:r>
            <a:endParaRPr lang="en-US" dirty="0"/>
          </a:p>
        </p:txBody>
      </p:sp>
      <p:sp>
        <p:nvSpPr>
          <p:cNvPr id="5" name="Slide Number Placeholder 4"/>
          <p:cNvSpPr>
            <a:spLocks noGrp="1"/>
          </p:cNvSpPr>
          <p:nvPr>
            <p:ph type="sldNum" sz="quarter" idx="12"/>
          </p:nvPr>
        </p:nvSpPr>
        <p:spPr/>
        <p:txBody>
          <a:bodyPr/>
          <a:lstStyle/>
          <a:p>
            <a:fld id="{82C96661-CE86-4456-9500-084D21D1FC32}" type="slidenum">
              <a:rPr lang="en-US" smtClean="0"/>
              <a:t>26</a:t>
            </a:fld>
            <a:endParaRPr lang="en-US"/>
          </a:p>
        </p:txBody>
      </p:sp>
    </p:spTree>
    <p:extLst>
      <p:ext uri="{BB962C8B-B14F-4D97-AF65-F5344CB8AC3E}">
        <p14:creationId xmlns:p14="http://schemas.microsoft.com/office/powerpoint/2010/main" val="1250209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lgn="just">
              <a:buNone/>
            </a:pPr>
            <a:r>
              <a:rPr lang="ka-GE" sz="1800" dirty="0" smtClean="0"/>
              <a:t>პროგრამის ეფექტურად </a:t>
            </a:r>
            <a:r>
              <a:rPr lang="ka-GE" sz="1800" dirty="0"/>
              <a:t>განხორციელებისათვის უმნიშვნელოვანესია </a:t>
            </a:r>
            <a:r>
              <a:rPr lang="ka-GE" sz="1800" dirty="0" smtClean="0"/>
              <a:t>საინფორმაციო მხარდაჭერა:</a:t>
            </a:r>
          </a:p>
          <a:p>
            <a:pPr marL="109728" indent="0" algn="just">
              <a:buNone/>
            </a:pPr>
            <a:endParaRPr lang="ka-GE" sz="1800" dirty="0"/>
          </a:p>
          <a:p>
            <a:pPr algn="just"/>
            <a:r>
              <a:rPr lang="ka-GE" sz="1800" dirty="0" smtClean="0"/>
              <a:t>მოსახლეობის სრულყოფილი და სისტემატიური ინფორმირება;</a:t>
            </a:r>
          </a:p>
          <a:p>
            <a:pPr marL="109728" indent="0" algn="just">
              <a:buNone/>
            </a:pPr>
            <a:endParaRPr lang="ka-GE" sz="1800" dirty="0" smtClean="0"/>
          </a:p>
          <a:p>
            <a:pPr algn="just"/>
            <a:r>
              <a:rPr lang="ka-GE" sz="1800" dirty="0" smtClean="0"/>
              <a:t>სამედიცინო საზოგადოებისთვის, ექიმებისთვის და სოციალური მუშაკებისთვის პროგრამის დეტალური გაცნობა;</a:t>
            </a:r>
          </a:p>
          <a:p>
            <a:pPr marL="109728" indent="0" algn="just">
              <a:buNone/>
            </a:pPr>
            <a:endParaRPr lang="ka-GE" sz="1800" dirty="0" smtClean="0"/>
          </a:p>
          <a:p>
            <a:pPr algn="just"/>
            <a:r>
              <a:rPr lang="ka-GE" sz="1800" dirty="0" smtClean="0"/>
              <a:t>ექიმებისთვის შესაბამისი დირექტივების მიცემა, რომ უზრუნველყონ პროგრამით გათვალისწინებული ბრენდული მედიკამენტების დანიშვნა და არ გამოწერონ კონკრეტული გენერიული დასახელების სხვა ანალოგები.</a:t>
            </a:r>
          </a:p>
          <a:p>
            <a:pPr marL="109728" indent="0" algn="just">
              <a:buNone/>
            </a:pPr>
            <a:endParaRPr lang="ka-GE" sz="1800" dirty="0" smtClean="0"/>
          </a:p>
          <a:p>
            <a:pPr marL="109728" indent="0" algn="just">
              <a:buNone/>
            </a:pPr>
            <a:r>
              <a:rPr lang="ka-GE" sz="2000" b="1" dirty="0"/>
              <a:t>მარკეტინგული აქტივობების განსახორციელებელი წლიური სავარაუდო ღირებულება იქნება 500 000 ლარი.</a:t>
            </a:r>
          </a:p>
          <a:p>
            <a:pPr marL="109728" indent="0" algn="just">
              <a:buNone/>
            </a:pPr>
            <a:endParaRPr lang="ka-GE" sz="2000" dirty="0" smtClean="0"/>
          </a:p>
          <a:p>
            <a:pPr algn="just"/>
            <a:endParaRPr lang="ka-GE" sz="2000" dirty="0" smtClean="0"/>
          </a:p>
          <a:p>
            <a:endParaRPr lang="ka-GE" sz="1900" dirty="0" smtClean="0"/>
          </a:p>
          <a:p>
            <a:endParaRPr lang="en-US" dirty="0"/>
          </a:p>
        </p:txBody>
      </p:sp>
      <p:sp>
        <p:nvSpPr>
          <p:cNvPr id="3" name="Title 2"/>
          <p:cNvSpPr>
            <a:spLocks noGrp="1"/>
          </p:cNvSpPr>
          <p:nvPr>
            <p:ph type="title"/>
          </p:nvPr>
        </p:nvSpPr>
        <p:spPr/>
        <p:txBody>
          <a:bodyPr/>
          <a:lstStyle/>
          <a:p>
            <a:pPr algn="ctr"/>
            <a:r>
              <a:rPr lang="ka-GE" dirty="0" smtClean="0"/>
              <a:t>სამოქმედო გეგმა</a:t>
            </a:r>
            <a:endParaRPr lang="en-US" dirty="0"/>
          </a:p>
        </p:txBody>
      </p:sp>
      <p:sp>
        <p:nvSpPr>
          <p:cNvPr id="5" name="Slide Number Placeholder 4"/>
          <p:cNvSpPr>
            <a:spLocks noGrp="1"/>
          </p:cNvSpPr>
          <p:nvPr>
            <p:ph type="sldNum" sz="quarter" idx="12"/>
          </p:nvPr>
        </p:nvSpPr>
        <p:spPr/>
        <p:txBody>
          <a:bodyPr/>
          <a:lstStyle/>
          <a:p>
            <a:fld id="{82C96661-CE86-4456-9500-084D21D1FC32}" type="slidenum">
              <a:rPr lang="en-US" smtClean="0"/>
              <a:t>27</a:t>
            </a:fld>
            <a:endParaRPr lang="en-US"/>
          </a:p>
        </p:txBody>
      </p:sp>
    </p:spTree>
    <p:extLst>
      <p:ext uri="{BB962C8B-B14F-4D97-AF65-F5344CB8AC3E}">
        <p14:creationId xmlns:p14="http://schemas.microsoft.com/office/powerpoint/2010/main" val="11657178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a:buNone/>
            </a:pPr>
            <a:r>
              <a:rPr lang="ka-GE" sz="1800" dirty="0" smtClean="0"/>
              <a:t>სახელმწიფოსა და კერძო ბიზნესის ჩართულობა პროექტის განვითარებაში:</a:t>
            </a:r>
          </a:p>
          <a:p>
            <a:pPr marL="109728" indent="0" algn="just">
              <a:buNone/>
            </a:pPr>
            <a:endParaRPr lang="ka-GE" sz="1800" dirty="0"/>
          </a:p>
          <a:p>
            <a:pPr algn="just"/>
            <a:r>
              <a:rPr lang="ka-GE" sz="1800" dirty="0" smtClean="0"/>
              <a:t>პროგრამის წარმატებით განხორციელებისათვის უცილებელია სახელმწიფოს, ფარმაცევტული იმპორტიორებისა და ადგილობრივი მწარმოებლების კოორდინირებული მუშაობა.</a:t>
            </a:r>
          </a:p>
          <a:p>
            <a:pPr algn="just"/>
            <a:r>
              <a:rPr lang="ka-GE" sz="1800" dirty="0" smtClean="0"/>
              <a:t>შესაძლებელია მოინახოს გარკვეული სამართლებრივი ფორმა, სადაც სახელმწიფოსა და კერძო სექტორის ერთობლივი მონაწილეობით მოხდება მედიკამენტების კონსოლიდირებული შესყიდვა.</a:t>
            </a:r>
          </a:p>
          <a:p>
            <a:pPr algn="just"/>
            <a:r>
              <a:rPr lang="ka-GE" sz="1800" dirty="0" smtClean="0"/>
              <a:t>პროექტის შესრულების პროცესში მნიშვნელოვან როლს თამაშობენ ადგილობრივი მწარმოებლები. გავრცელებული პრაქტიკის მიხედვით, დასავლური მწარმოებლები კონკურენტუნარიანობის შენარჩუნების მიზნით ახდენენ წარმოების (დაფასოება; ლიცენზიის გაცემა) ლოკალიზაციას.</a:t>
            </a:r>
          </a:p>
          <a:p>
            <a:pPr marL="109728" indent="0" algn="just">
              <a:buNone/>
            </a:pPr>
            <a:endParaRPr lang="ka-GE" sz="1800" dirty="0" smtClean="0"/>
          </a:p>
          <a:p>
            <a:pPr algn="just"/>
            <a:endParaRPr lang="ka-GE" sz="1800" dirty="0" smtClean="0"/>
          </a:p>
          <a:p>
            <a:pPr marL="109728" indent="0" algn="just">
              <a:buNone/>
            </a:pPr>
            <a:endParaRPr lang="ka-GE" sz="1800" dirty="0" smtClean="0"/>
          </a:p>
          <a:p>
            <a:pPr marL="109728" indent="0" algn="just">
              <a:buNone/>
            </a:pPr>
            <a:endParaRPr lang="ka-GE" sz="2000" dirty="0" smtClean="0"/>
          </a:p>
          <a:p>
            <a:pPr algn="just"/>
            <a:endParaRPr lang="ka-GE" sz="2000" dirty="0" smtClean="0"/>
          </a:p>
          <a:p>
            <a:endParaRPr lang="ka-GE" sz="1900" dirty="0" smtClean="0"/>
          </a:p>
          <a:p>
            <a:endParaRPr lang="en-US" dirty="0"/>
          </a:p>
        </p:txBody>
      </p:sp>
      <p:sp>
        <p:nvSpPr>
          <p:cNvPr id="3" name="Title 2"/>
          <p:cNvSpPr>
            <a:spLocks noGrp="1"/>
          </p:cNvSpPr>
          <p:nvPr>
            <p:ph type="title"/>
          </p:nvPr>
        </p:nvSpPr>
        <p:spPr/>
        <p:txBody>
          <a:bodyPr/>
          <a:lstStyle/>
          <a:p>
            <a:pPr algn="ctr"/>
            <a:r>
              <a:rPr lang="ka-GE" dirty="0" smtClean="0"/>
              <a:t>სამოქმედო გეგმა</a:t>
            </a:r>
            <a:endParaRPr lang="en-US" dirty="0"/>
          </a:p>
        </p:txBody>
      </p:sp>
      <p:sp>
        <p:nvSpPr>
          <p:cNvPr id="5" name="Slide Number Placeholder 4"/>
          <p:cNvSpPr>
            <a:spLocks noGrp="1"/>
          </p:cNvSpPr>
          <p:nvPr>
            <p:ph type="sldNum" sz="quarter" idx="12"/>
          </p:nvPr>
        </p:nvSpPr>
        <p:spPr/>
        <p:txBody>
          <a:bodyPr/>
          <a:lstStyle/>
          <a:p>
            <a:fld id="{82C96661-CE86-4456-9500-084D21D1FC32}" type="slidenum">
              <a:rPr lang="en-US" smtClean="0"/>
              <a:t>28</a:t>
            </a:fld>
            <a:endParaRPr lang="en-US"/>
          </a:p>
        </p:txBody>
      </p:sp>
    </p:spTree>
    <p:extLst>
      <p:ext uri="{BB962C8B-B14F-4D97-AF65-F5344CB8AC3E}">
        <p14:creationId xmlns:p14="http://schemas.microsoft.com/office/powerpoint/2010/main" val="21012703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a:buNone/>
            </a:pPr>
            <a:r>
              <a:rPr lang="ka-GE" sz="1800" dirty="0" smtClean="0"/>
              <a:t>პროექტით გათვალისწინებულ 42 დასახელების მედიკამენტზე დაანგარიშებულია სავარაუდო ღირებულება, რომელიც შესაძლებელია შეიცვალო მედიკამენტის რაოდენობის, სატენდერო ფასის შეცვლის შესაბამისად:</a:t>
            </a:r>
          </a:p>
          <a:p>
            <a:pPr marL="109728" indent="0" algn="just">
              <a:buNone/>
            </a:pPr>
            <a:endParaRPr lang="ka-GE" sz="1800" dirty="0"/>
          </a:p>
          <a:p>
            <a:pPr marL="109728" indent="0" algn="just">
              <a:buNone/>
            </a:pPr>
            <a:r>
              <a:rPr lang="ka-GE" sz="1800" dirty="0" smtClean="0"/>
              <a:t> </a:t>
            </a:r>
          </a:p>
          <a:p>
            <a:pPr marL="109728" indent="0" algn="just">
              <a:buNone/>
            </a:pPr>
            <a:endParaRPr lang="ka-GE" sz="1800" dirty="0" smtClean="0"/>
          </a:p>
          <a:p>
            <a:pPr algn="just"/>
            <a:endParaRPr lang="ka-GE" sz="1800" dirty="0" smtClean="0"/>
          </a:p>
          <a:p>
            <a:pPr marL="109728" indent="0" algn="just">
              <a:buNone/>
            </a:pPr>
            <a:endParaRPr lang="ka-GE" sz="1800" dirty="0" smtClean="0"/>
          </a:p>
          <a:p>
            <a:pPr marL="109728" indent="0" algn="just">
              <a:buNone/>
            </a:pPr>
            <a:endParaRPr lang="ka-GE" sz="2000" dirty="0" smtClean="0"/>
          </a:p>
          <a:p>
            <a:pPr algn="just"/>
            <a:endParaRPr lang="ka-GE" sz="2000" dirty="0" smtClean="0"/>
          </a:p>
          <a:p>
            <a:endParaRPr lang="ka-GE" sz="1900" dirty="0" smtClean="0"/>
          </a:p>
          <a:p>
            <a:endParaRPr lang="en-US" dirty="0"/>
          </a:p>
        </p:txBody>
      </p:sp>
      <p:sp>
        <p:nvSpPr>
          <p:cNvPr id="3" name="Title 2"/>
          <p:cNvSpPr>
            <a:spLocks noGrp="1"/>
          </p:cNvSpPr>
          <p:nvPr>
            <p:ph type="title"/>
          </p:nvPr>
        </p:nvSpPr>
        <p:spPr/>
        <p:txBody>
          <a:bodyPr>
            <a:normAutofit fontScale="90000"/>
          </a:bodyPr>
          <a:lstStyle/>
          <a:p>
            <a:pPr algn="ctr"/>
            <a:r>
              <a:rPr lang="ka-GE" dirty="0" smtClean="0"/>
              <a:t>პროექტის სავარაუდო ღირებულება</a:t>
            </a:r>
            <a:endParaRPr lang="en-US" dirty="0"/>
          </a:p>
        </p:txBody>
      </p:sp>
      <p:sp>
        <p:nvSpPr>
          <p:cNvPr id="5" name="Slide Number Placeholder 4"/>
          <p:cNvSpPr>
            <a:spLocks noGrp="1"/>
          </p:cNvSpPr>
          <p:nvPr>
            <p:ph type="sldNum" sz="quarter" idx="12"/>
          </p:nvPr>
        </p:nvSpPr>
        <p:spPr/>
        <p:txBody>
          <a:bodyPr/>
          <a:lstStyle/>
          <a:p>
            <a:fld id="{82C96661-CE86-4456-9500-084D21D1FC32}" type="slidenum">
              <a:rPr lang="en-US" smtClean="0"/>
              <a:t>29</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416261756"/>
              </p:ext>
            </p:extLst>
          </p:nvPr>
        </p:nvGraphicFramePr>
        <p:xfrm>
          <a:off x="533400" y="2819400"/>
          <a:ext cx="8229600" cy="2209800"/>
        </p:xfrm>
        <a:graphic>
          <a:graphicData uri="http://schemas.openxmlformats.org/drawingml/2006/table">
            <a:tbl>
              <a:tblPr>
                <a:tableStyleId>{5C22544A-7EE6-4342-B048-85BDC9FD1C3A}</a:tableStyleId>
              </a:tblPr>
              <a:tblGrid>
                <a:gridCol w="1306529"/>
                <a:gridCol w="1582125"/>
                <a:gridCol w="1571917"/>
                <a:gridCol w="1571917"/>
                <a:gridCol w="1125350"/>
                <a:gridCol w="1071762"/>
              </a:tblGrid>
              <a:tr h="1076325">
                <a:tc>
                  <a:txBody>
                    <a:bodyPr/>
                    <a:lstStyle/>
                    <a:p>
                      <a:pPr algn="ctr" fontAlgn="ctr"/>
                      <a:r>
                        <a:rPr lang="ka-GE" sz="900" u="none" strike="noStrike">
                          <a:effectLst/>
                        </a:rPr>
                        <a:t>მედიკამენტების ჯამური ღირებულება (ევრო)</a:t>
                      </a:r>
                      <a:endParaRPr lang="ka-GE"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ka-GE" sz="900" u="none" strike="noStrike">
                          <a:effectLst/>
                        </a:rPr>
                        <a:t>სახელმწიფოს მიერ უკან დაბრუნებული თანხები (ევრო)</a:t>
                      </a:r>
                      <a:endParaRPr lang="ka-GE"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ka-GE" sz="900" u="none" strike="noStrike">
                          <a:effectLst/>
                        </a:rPr>
                        <a:t>პროექტის მომსახურება 15% (ევრო) </a:t>
                      </a:r>
                      <a:endParaRPr lang="ka-GE"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ka-GE" sz="900" u="none" strike="noStrike">
                          <a:effectLst/>
                        </a:rPr>
                        <a:t>საოჯახო აფთიაქი  უმწეოებისთვის (ევრო)</a:t>
                      </a:r>
                      <a:endParaRPr lang="ka-GE"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ka-GE" sz="900" u="none" strike="noStrike">
                          <a:effectLst/>
                        </a:rPr>
                        <a:t>მარკეტინგის ხარჯი (ევრო)</a:t>
                      </a:r>
                      <a:endParaRPr lang="ka-GE"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ka-GE" sz="900" u="none" strike="noStrike">
                          <a:effectLst/>
                        </a:rPr>
                        <a:t>პროექტის რეალური ღირებულება (ევრო)</a:t>
                      </a:r>
                      <a:endParaRPr lang="ka-GE" sz="900" b="0" i="0" u="none" strike="noStrike">
                        <a:solidFill>
                          <a:srgbClr val="000000"/>
                        </a:solidFill>
                        <a:effectLst/>
                        <a:latin typeface="Calibri" panose="020F0502020204030204" pitchFamily="34" charset="0"/>
                      </a:endParaRPr>
                    </a:p>
                  </a:txBody>
                  <a:tcPr marL="7658" marR="7658" marT="7658" marB="0" anchor="ctr"/>
                </a:tc>
              </a:tr>
              <a:tr h="1133475">
                <a:tc>
                  <a:txBody>
                    <a:bodyPr/>
                    <a:lstStyle/>
                    <a:p>
                      <a:pPr algn="ctr" fontAlgn="ctr"/>
                      <a:r>
                        <a:rPr lang="en-US" sz="900" u="none" strike="noStrike">
                          <a:effectLst/>
                        </a:rPr>
                        <a:t>14 968 616</a:t>
                      </a:r>
                      <a:endParaRPr lang="en-US"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en-US" sz="900" u="none" strike="noStrike">
                          <a:effectLst/>
                        </a:rPr>
                        <a:t>11 929 012</a:t>
                      </a:r>
                      <a:endParaRPr lang="en-US"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en-US" sz="900" u="none" strike="noStrike">
                          <a:effectLst/>
                        </a:rPr>
                        <a:t>2 245 292</a:t>
                      </a:r>
                      <a:endParaRPr lang="en-US"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en-US" sz="900" u="none" strike="noStrike">
                          <a:effectLst/>
                        </a:rPr>
                        <a:t>1 500 000</a:t>
                      </a:r>
                      <a:endParaRPr lang="en-US"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en-US" sz="900" u="none" strike="noStrike">
                          <a:effectLst/>
                        </a:rPr>
                        <a:t>160 000</a:t>
                      </a:r>
                      <a:endParaRPr lang="en-US" sz="900" b="0" i="0" u="none" strike="noStrike">
                        <a:solidFill>
                          <a:srgbClr val="000000"/>
                        </a:solidFill>
                        <a:effectLst/>
                        <a:latin typeface="Calibri" panose="020F0502020204030204" pitchFamily="34" charset="0"/>
                      </a:endParaRPr>
                    </a:p>
                  </a:txBody>
                  <a:tcPr marL="7658" marR="7658" marT="7658" marB="0" anchor="ctr"/>
                </a:tc>
                <a:tc>
                  <a:txBody>
                    <a:bodyPr/>
                    <a:lstStyle/>
                    <a:p>
                      <a:pPr algn="ctr" fontAlgn="ctr"/>
                      <a:r>
                        <a:rPr lang="en-US" sz="900" u="none" strike="noStrike" dirty="0">
                          <a:effectLst/>
                        </a:rPr>
                        <a:t>6 944 896</a:t>
                      </a:r>
                      <a:endParaRPr lang="en-US" sz="900" b="0" i="0" u="none" strike="noStrike" dirty="0">
                        <a:solidFill>
                          <a:srgbClr val="000000"/>
                        </a:solidFill>
                        <a:effectLst/>
                        <a:latin typeface="Calibri" panose="020F0502020204030204" pitchFamily="34" charset="0"/>
                      </a:endParaRPr>
                    </a:p>
                  </a:txBody>
                  <a:tcPr marL="7658" marR="7658" marT="7658" marB="0" anchor="ctr"/>
                </a:tc>
              </a:tr>
            </a:tbl>
          </a:graphicData>
        </a:graphic>
      </p:graphicFrame>
    </p:spTree>
    <p:extLst>
      <p:ext uri="{BB962C8B-B14F-4D97-AF65-F5344CB8AC3E}">
        <p14:creationId xmlns:p14="http://schemas.microsoft.com/office/powerpoint/2010/main" val="5556061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ka-GE" sz="1600" dirty="0" smtClean="0"/>
              <a:t>პროექტის </a:t>
            </a:r>
            <a:r>
              <a:rPr lang="ka-GE" sz="1600" dirty="0"/>
              <a:t>ეფექტურად განვითარებისთვის მნიშვნელოვანია, რომ გაფართოვდეს დაავადებათა ჯგუფების ჩამონათვალი და დაემატოს სხვა </a:t>
            </a:r>
            <a:r>
              <a:rPr lang="ka-GE" sz="1600" dirty="0" smtClean="0"/>
              <a:t>ქრონიკული </a:t>
            </a:r>
            <a:r>
              <a:rPr lang="ka-GE" sz="1600" dirty="0"/>
              <a:t>დაავადებების </a:t>
            </a:r>
            <a:r>
              <a:rPr lang="ka-GE" sz="1600" dirty="0" smtClean="0"/>
              <a:t>სამკურნალო საშუალებები, </a:t>
            </a:r>
            <a:r>
              <a:rPr lang="ka-GE" sz="1600" dirty="0"/>
              <a:t>რომელთა გავრცელება არის </a:t>
            </a:r>
            <a:r>
              <a:rPr lang="ka-GE" sz="1600" dirty="0" smtClean="0"/>
              <a:t>ფართო.</a:t>
            </a:r>
          </a:p>
          <a:p>
            <a:pPr algn="just"/>
            <a:endParaRPr lang="ka-GE" sz="1600" dirty="0" smtClean="0"/>
          </a:p>
          <a:p>
            <a:pPr algn="just"/>
            <a:r>
              <a:rPr lang="ka-GE" sz="1600" dirty="0" smtClean="0"/>
              <a:t>მნიშვნელოვანია, რომ გაფართოებულ სიაში არსებული მედიკამენტები აკმაყოფილებდნენ 4 კრიტერიუმს:</a:t>
            </a:r>
          </a:p>
          <a:p>
            <a:pPr marL="109728" indent="0" algn="just">
              <a:buNone/>
            </a:pPr>
            <a:endParaRPr lang="ka-GE" sz="1600" dirty="0" smtClean="0"/>
          </a:p>
          <a:p>
            <a:pPr marL="452628" indent="-342900" algn="just">
              <a:buFont typeface="+mj-lt"/>
              <a:buAutoNum type="arabicPeriod"/>
            </a:pPr>
            <a:r>
              <a:rPr lang="ka-GE" sz="1600" dirty="0" smtClean="0"/>
              <a:t>მედიკამენტი უნდა იყოს ესენციალური; </a:t>
            </a:r>
          </a:p>
          <a:p>
            <a:pPr marL="452628" indent="-342900" algn="just">
              <a:buFont typeface="+mj-lt"/>
              <a:buAutoNum type="arabicPeriod"/>
            </a:pPr>
            <a:r>
              <a:rPr lang="ka-GE" sz="1600" dirty="0" smtClean="0"/>
              <a:t>მედიკამენტის რაოდენობრივი მოხმარება უნდა იყოს მაღალი. ის უნდა წარმოადგენდეს რაოდენობრივი გაყიდვების ბესტსელერს;</a:t>
            </a:r>
          </a:p>
          <a:p>
            <a:pPr marL="452628" indent="-342900" algn="just">
              <a:buFont typeface="+mj-lt"/>
              <a:buAutoNum type="arabicPeriod"/>
            </a:pPr>
            <a:r>
              <a:rPr lang="ka-GE" sz="1600" dirty="0" smtClean="0"/>
              <a:t>მედიკამენტი უნდა იყოს ბესტსელერი თანხობრივი გაყიდვებით;</a:t>
            </a:r>
            <a:endParaRPr lang="ka-GE" sz="1600" dirty="0" smtClean="0">
              <a:solidFill>
                <a:srgbClr val="FF0000"/>
              </a:solidFill>
            </a:endParaRPr>
          </a:p>
          <a:p>
            <a:pPr marL="452628" indent="-342900" algn="just">
              <a:buFont typeface="+mj-lt"/>
              <a:buAutoNum type="arabicPeriod"/>
            </a:pPr>
            <a:r>
              <a:rPr lang="ka-GE" sz="1600" dirty="0" smtClean="0"/>
              <a:t>მედიკამენტი უნდა იყოს ქრონიკული დაავადების სამკურნალო. რადგან ქრონიკული დაავადების სამკურნალო საშუალებების მიღება ხდება სისტემატიურად;</a:t>
            </a:r>
            <a:endParaRPr lang="en-US" sz="1600" dirty="0" smtClean="0"/>
          </a:p>
          <a:p>
            <a:pPr marL="109728" indent="0" algn="just">
              <a:buNone/>
            </a:pPr>
            <a:endParaRPr lang="ka-GE" sz="1600" dirty="0" smtClean="0"/>
          </a:p>
          <a:p>
            <a:pPr marL="109728" indent="0" algn="just">
              <a:buNone/>
            </a:pPr>
            <a:endParaRPr lang="en-US" sz="1600" dirty="0" smtClean="0"/>
          </a:p>
          <a:p>
            <a:endParaRPr lang="ka-GE" sz="1800" dirty="0" smtClean="0"/>
          </a:p>
          <a:p>
            <a:endParaRPr lang="ka-GE" sz="1800" dirty="0"/>
          </a:p>
          <a:p>
            <a:endParaRPr lang="en-US" sz="1800" dirty="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3</a:t>
            </a:fld>
            <a:endParaRPr lang="en-US"/>
          </a:p>
        </p:txBody>
      </p:sp>
      <p:sp>
        <p:nvSpPr>
          <p:cNvPr id="4" name="Title 3"/>
          <p:cNvSpPr>
            <a:spLocks noGrp="1"/>
          </p:cNvSpPr>
          <p:nvPr>
            <p:ph type="title"/>
          </p:nvPr>
        </p:nvSpPr>
        <p:spPr/>
        <p:txBody>
          <a:bodyPr>
            <a:normAutofit/>
          </a:bodyPr>
          <a:lstStyle/>
          <a:p>
            <a:pPr algn="ctr"/>
            <a:r>
              <a:rPr lang="ka-GE" sz="2000" dirty="0">
                <a:effectLst/>
              </a:rPr>
              <a:t>მოსახლეობის ქრონიკული დაავადებების სამკურნალო მედიკამენტებით უზრუნველყოფის პროექტის განვითარება</a:t>
            </a:r>
            <a:endParaRPr lang="en-US" sz="2000" dirty="0"/>
          </a:p>
        </p:txBody>
      </p:sp>
    </p:spTree>
    <p:extLst>
      <p:ext uri="{BB962C8B-B14F-4D97-AF65-F5344CB8AC3E}">
        <p14:creationId xmlns:p14="http://schemas.microsoft.com/office/powerpoint/2010/main" val="20250826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ka-GE" sz="2000" dirty="0" smtClean="0"/>
              <a:t>მედიკამენტების შერჩევის 4 ყველაზე მნიშვნელოვანი კრიტერიუმის მიხედვით უნდა დამტკიცდეს პროგრამის ასორტიმენტი;</a:t>
            </a:r>
          </a:p>
          <a:p>
            <a:pPr algn="just"/>
            <a:endParaRPr lang="ka-GE" sz="2000" dirty="0" smtClean="0"/>
          </a:p>
          <a:p>
            <a:pPr algn="just"/>
            <a:r>
              <a:rPr lang="ka-GE" sz="2000" dirty="0" smtClean="0"/>
              <a:t>ასორტიმენტის დამტკიცების შემდეგ მოლაპარაკებები გაიმართოს შესაბამის ფარმაცევტულ მწარმოებლებთან;</a:t>
            </a:r>
          </a:p>
          <a:p>
            <a:pPr algn="just"/>
            <a:endParaRPr lang="ka-GE" sz="2000" dirty="0" smtClean="0"/>
          </a:p>
          <a:p>
            <a:pPr algn="just"/>
            <a:r>
              <a:rPr lang="ka-GE" sz="2000" dirty="0" smtClean="0"/>
              <a:t>დამტკიცდეს პროგრამის ბიუჯეტი;,</a:t>
            </a:r>
          </a:p>
          <a:p>
            <a:pPr marL="109728" indent="0" algn="just">
              <a:buNone/>
            </a:pPr>
            <a:endParaRPr lang="ka-GE" sz="2000" dirty="0" smtClean="0"/>
          </a:p>
          <a:p>
            <a:pPr algn="just"/>
            <a:endParaRPr lang="ka-GE" sz="2000" dirty="0" smtClean="0"/>
          </a:p>
          <a:p>
            <a:endParaRPr lang="ka-GE" sz="1900" dirty="0" smtClean="0"/>
          </a:p>
          <a:p>
            <a:endParaRPr lang="en-US" dirty="0"/>
          </a:p>
        </p:txBody>
      </p:sp>
      <p:sp>
        <p:nvSpPr>
          <p:cNvPr id="3" name="Title 2"/>
          <p:cNvSpPr>
            <a:spLocks noGrp="1"/>
          </p:cNvSpPr>
          <p:nvPr>
            <p:ph type="title"/>
          </p:nvPr>
        </p:nvSpPr>
        <p:spPr/>
        <p:txBody>
          <a:bodyPr/>
          <a:lstStyle/>
          <a:p>
            <a:pPr algn="ctr"/>
            <a:r>
              <a:rPr lang="ka-GE" dirty="0" smtClean="0"/>
              <a:t>სამოქმედო გეგმა</a:t>
            </a:r>
            <a:endParaRPr lang="en-US" dirty="0"/>
          </a:p>
        </p:txBody>
      </p:sp>
      <p:sp>
        <p:nvSpPr>
          <p:cNvPr id="5" name="Slide Number Placeholder 4"/>
          <p:cNvSpPr>
            <a:spLocks noGrp="1"/>
          </p:cNvSpPr>
          <p:nvPr>
            <p:ph type="sldNum" sz="quarter" idx="12"/>
          </p:nvPr>
        </p:nvSpPr>
        <p:spPr/>
        <p:txBody>
          <a:bodyPr/>
          <a:lstStyle/>
          <a:p>
            <a:fld id="{82C96661-CE86-4456-9500-084D21D1FC32}" type="slidenum">
              <a:rPr lang="en-US" smtClean="0"/>
              <a:t>30</a:t>
            </a:fld>
            <a:endParaRPr lang="en-US"/>
          </a:p>
        </p:txBody>
      </p:sp>
    </p:spTree>
    <p:extLst>
      <p:ext uri="{BB962C8B-B14F-4D97-AF65-F5344CB8AC3E}">
        <p14:creationId xmlns:p14="http://schemas.microsoft.com/office/powerpoint/2010/main" val="23166778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0"/>
            <a:ext cx="8229600" cy="1143000"/>
          </a:xfrm>
        </p:spPr>
        <p:txBody>
          <a:bodyPr/>
          <a:lstStyle/>
          <a:p>
            <a:pPr algn="ctr"/>
            <a:r>
              <a:rPr lang="ka-GE" dirty="0" smtClean="0"/>
              <a:t>მადლობა ყურადღებისთვის </a:t>
            </a:r>
            <a:endParaRPr lang="en-US" dirty="0"/>
          </a:p>
        </p:txBody>
      </p:sp>
      <p:sp>
        <p:nvSpPr>
          <p:cNvPr id="4" name="Slide Number Placeholder 3"/>
          <p:cNvSpPr>
            <a:spLocks noGrp="1"/>
          </p:cNvSpPr>
          <p:nvPr>
            <p:ph type="sldNum" sz="quarter" idx="12"/>
          </p:nvPr>
        </p:nvSpPr>
        <p:spPr/>
        <p:txBody>
          <a:bodyPr/>
          <a:lstStyle/>
          <a:p>
            <a:fld id="{82C96661-CE86-4456-9500-084D21D1FC32}" type="slidenum">
              <a:rPr lang="en-US" smtClean="0"/>
              <a:t>31</a:t>
            </a:fld>
            <a:endParaRPr lang="en-US"/>
          </a:p>
        </p:txBody>
      </p:sp>
    </p:spTree>
    <p:extLst>
      <p:ext uri="{BB962C8B-B14F-4D97-AF65-F5344CB8AC3E}">
        <p14:creationId xmlns:p14="http://schemas.microsoft.com/office/powerpoint/2010/main" val="29441302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109728" indent="0" algn="just">
              <a:buNone/>
            </a:pPr>
            <a:r>
              <a:rPr lang="ka-GE" sz="1600" dirty="0" smtClean="0"/>
              <a:t>განვიხილეთ ჯანდაცვის სამინისტროს მიერ მომზადებული მედიკამენტების ჩამონათვალი, თუმცა აღნიშნულ სიაში არის ისეთი მედიკამენტებიც, რომელთა ფასი არ აღემატება 5 ლარს. </a:t>
            </a:r>
          </a:p>
          <a:p>
            <a:pPr marL="109728" indent="0" algn="just">
              <a:buNone/>
            </a:pPr>
            <a:endParaRPr lang="ka-GE" sz="1600" dirty="0" smtClean="0"/>
          </a:p>
          <a:p>
            <a:pPr marL="109728" indent="0" algn="just">
              <a:buNone/>
            </a:pPr>
            <a:r>
              <a:rPr lang="ka-GE" sz="1600" dirty="0" smtClean="0"/>
              <a:t>არსებულ კვლევებზე დაყრდნობით ამ საფასო კატეგორიაში მედიკამენტებზე ფასის ცვლილება არ არის აღქმადი მოსახლეობის მიერ. ასევე მნიშვნელოვანია, რომ მათი დიდი ნაწილი არ არის ქრონიკული დაავადების სამკურნალო და შესაბამისად მომხმარებლის მიერ არ ხდება მათი სისტემატიურად მოხმარება.</a:t>
            </a:r>
          </a:p>
          <a:p>
            <a:pPr marL="109728" indent="0" algn="just">
              <a:buNone/>
            </a:pPr>
            <a:endParaRPr lang="ka-GE" sz="1600" dirty="0" smtClean="0"/>
          </a:p>
          <a:p>
            <a:pPr marL="109728" indent="0" algn="just">
              <a:buNone/>
            </a:pPr>
            <a:r>
              <a:rPr lang="ka-GE" sz="1600" dirty="0" smtClean="0"/>
              <a:t>მაგალითად აცეტილსალიცილის მჟავა წლის განმავლობაში მოიხმარება დაახლოებით 10 მლნ ბლისტერი, მაგრამ მისი ფასი არის 0,25 ლარი, გამომდინარე აქედან ასეთი მედიკამენტების პროგრამაში ჩართვა არ იქნება ეფექტური.</a:t>
            </a:r>
            <a:endParaRPr lang="ka-GE" sz="1600" dirty="0"/>
          </a:p>
          <a:p>
            <a:pPr marL="109728" indent="0" algn="just">
              <a:buNone/>
            </a:pPr>
            <a:endParaRPr lang="ka-GE" sz="1600" dirty="0" smtClean="0"/>
          </a:p>
          <a:p>
            <a:pPr marL="109728" indent="0" algn="just">
              <a:buNone/>
            </a:pPr>
            <a:endParaRPr lang="ka-GE" sz="1600" dirty="0" smtClean="0">
              <a:solidFill>
                <a:srgbClr val="FF0000"/>
              </a:solidFill>
            </a:endParaRPr>
          </a:p>
          <a:p>
            <a:pPr marL="109728" indent="0" algn="just">
              <a:buNone/>
            </a:pPr>
            <a:r>
              <a:rPr lang="ka-GE" sz="1600" dirty="0" smtClean="0"/>
              <a:t>ასევე მიგვაჩნია, რომ გადასახედია მიმდინარე პროგრამით გათვალისწინებული ჩამონათვალიც. მაგალითად პრეპარატი ალბუტეროლი ჯამში 6 თვეში გაცემულია სულ 816 </a:t>
            </a:r>
            <a:r>
              <a:rPr lang="ka-GE" sz="1600" dirty="0" smtClean="0"/>
              <a:t>ცალი, გაცილებით დიდი მოხმარება აქვს იგივე ჯგუფის და ტრადიციული მოხმარების სალბუტამოლს. </a:t>
            </a:r>
            <a:r>
              <a:rPr lang="ka-GE" sz="1600" dirty="0" smtClean="0"/>
              <a:t>შესაბამისად </a:t>
            </a:r>
            <a:r>
              <a:rPr lang="ka-GE" sz="1600" dirty="0"/>
              <a:t>ალბუტეროლი </a:t>
            </a:r>
            <a:r>
              <a:rPr lang="ka-GE" sz="1600" dirty="0" smtClean="0"/>
              <a:t>არ წარმოადგენს გაყიდვებს ბესტსელერს და ვერ აკმაყოფილებს შერჩევის სხვა კრიტერიუმებს</a:t>
            </a:r>
            <a:r>
              <a:rPr lang="ka-GE" sz="1600" dirty="0" smtClean="0"/>
              <a:t>. </a:t>
            </a:r>
            <a:endParaRPr lang="ka-GE" sz="1600" dirty="0" smtClean="0"/>
          </a:p>
          <a:p>
            <a:pPr marL="109728" indent="0" algn="just">
              <a:buNone/>
            </a:pPr>
            <a:endParaRPr lang="ka-GE" sz="1600" dirty="0" smtClean="0"/>
          </a:p>
          <a:p>
            <a:pPr marL="109728" indent="0" algn="just">
              <a:buNone/>
            </a:pPr>
            <a:r>
              <a:rPr lang="ka-GE" sz="1600" b="1" dirty="0" smtClean="0"/>
              <a:t>პროგრამის განვითარებისთვის, სამიზნე ჯგუფად, შევარჩიეთ მედიკამენტები, ზემოთ აღნიშული 4 კრიტერიუმის გათვალისწინებით და შევადგინეთ სია, სადაც გათვალისწინებულია ის ქრონიკული მედიკამენტები, რომელთა ფასიც არის მაღალი, მოიხმარება დიდი ოდენობით და სისტემატიურად</a:t>
            </a:r>
            <a:r>
              <a:rPr lang="ka-GE" sz="1600" b="1" dirty="0" smtClean="0">
                <a:solidFill>
                  <a:srgbClr val="FF0000"/>
                </a:solidFill>
              </a:rPr>
              <a:t>.</a:t>
            </a:r>
            <a:endParaRPr lang="ka-GE" sz="1600" b="1" dirty="0">
              <a:solidFill>
                <a:srgbClr val="FF0000"/>
              </a:solidFill>
            </a:endParaRPr>
          </a:p>
          <a:p>
            <a:pPr marL="109728" indent="0" algn="just">
              <a:buNone/>
            </a:pPr>
            <a:endParaRPr lang="en-US" sz="1600" dirty="0" smtClean="0"/>
          </a:p>
          <a:p>
            <a:endParaRPr lang="ka-GE" sz="1800" dirty="0" smtClean="0"/>
          </a:p>
          <a:p>
            <a:endParaRPr lang="ka-GE" sz="1800" dirty="0"/>
          </a:p>
          <a:p>
            <a:endParaRPr lang="en-US" sz="1800" dirty="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4</a:t>
            </a:fld>
            <a:endParaRPr lang="en-US"/>
          </a:p>
        </p:txBody>
      </p:sp>
      <p:sp>
        <p:nvSpPr>
          <p:cNvPr id="4" name="Title 3"/>
          <p:cNvSpPr>
            <a:spLocks noGrp="1"/>
          </p:cNvSpPr>
          <p:nvPr>
            <p:ph type="title"/>
          </p:nvPr>
        </p:nvSpPr>
        <p:spPr/>
        <p:txBody>
          <a:bodyPr>
            <a:normAutofit/>
          </a:bodyPr>
          <a:lstStyle/>
          <a:p>
            <a:pPr algn="ctr"/>
            <a:r>
              <a:rPr lang="ka-GE" sz="2000" dirty="0">
                <a:effectLst/>
              </a:rPr>
              <a:t>მოსახლეობის ქრონიკული დაავადებების სამკურნალო მედიკამენტებით უზრუნველყოფის პროექტის განვითარება</a:t>
            </a:r>
            <a:endParaRPr lang="en-US" sz="2000" dirty="0"/>
          </a:p>
        </p:txBody>
      </p:sp>
    </p:spTree>
    <p:extLst>
      <p:ext uri="{BB962C8B-B14F-4D97-AF65-F5344CB8AC3E}">
        <p14:creationId xmlns:p14="http://schemas.microsoft.com/office/powerpoint/2010/main" val="20319153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a:buNone/>
            </a:pPr>
            <a:r>
              <a:rPr lang="ka-GE" sz="1500" b="1" dirty="0"/>
              <a:t>პროექტის ფარგლებში მედიკამენტების გაიაფებას მომხმარებელი რეალურად აღიქვამს იმ შემთხვევაში, თუ პროგრამა განხორციელდება, კონკრეტულ დაავადებათა ჯგუფებში, ყველაზე ცნობად ბრენდულ მედიკამენტებზე.</a:t>
            </a:r>
          </a:p>
          <a:p>
            <a:pPr marL="109728" indent="0">
              <a:buNone/>
            </a:pPr>
            <a:endParaRPr lang="ka-GE" sz="1500" dirty="0" smtClean="0"/>
          </a:p>
          <a:p>
            <a:pPr marL="109728" indent="0" algn="just">
              <a:buNone/>
            </a:pPr>
            <a:r>
              <a:rPr lang="ka-GE" sz="1500" dirty="0" smtClean="0"/>
              <a:t>გასათვალისწინებელია, რომ ბაზარზე არსებობს სხვადსხვა საფასო ნიშის მრავალი ანალოგი. სამწუხაროდ დაბალფასიანი მედიკამენტები მომხმარებლებში ნდობით არ სარგებლობენ. მაგ.: </a:t>
            </a:r>
          </a:p>
          <a:p>
            <a:pPr marL="452628" indent="-342900" algn="just">
              <a:buFont typeface="+mj-lt"/>
              <a:buAutoNum type="arabicPeriod"/>
            </a:pPr>
            <a:r>
              <a:rPr lang="ka-GE" sz="1400" dirty="0" smtClean="0"/>
              <a:t>ბელორუსული </a:t>
            </a:r>
            <a:r>
              <a:rPr lang="ka-GE" sz="1400" dirty="0"/>
              <a:t>წარმოების პრეპარატი „მეტრონიდაზოლი (ტაბ #10)“ - ფასი 0.27 ლარი იყიდება 18-ჯერ ნაკლები ვიდრე ავსტრიული წარმოების ანალოგიური პრეპარატი „მეტრონიდაზოლი (ტაბ #10)“ - ფასი 2,15 ლარი;</a:t>
            </a:r>
          </a:p>
          <a:p>
            <a:pPr marL="452628" indent="-342900" algn="just">
              <a:buFont typeface="+mj-lt"/>
              <a:buAutoNum type="arabicPeriod"/>
            </a:pPr>
            <a:r>
              <a:rPr lang="ka-GE" sz="1400" dirty="0" smtClean="0"/>
              <a:t>უკრაინული </a:t>
            </a:r>
            <a:r>
              <a:rPr lang="ka-GE" sz="1400" dirty="0"/>
              <a:t>წარმოების პრეპარატი </a:t>
            </a:r>
            <a:r>
              <a:rPr lang="ka-GE" sz="1400" dirty="0" smtClean="0"/>
              <a:t>„დექსამეტაზონი (ტაბ#10)“ </a:t>
            </a:r>
            <a:r>
              <a:rPr lang="ka-GE" sz="1400" dirty="0"/>
              <a:t>- ფასი </a:t>
            </a:r>
            <a:r>
              <a:rPr lang="ka-GE" sz="1400" dirty="0" smtClean="0"/>
              <a:t>0,45 </a:t>
            </a:r>
            <a:r>
              <a:rPr lang="ka-GE" sz="1400" dirty="0"/>
              <a:t>ლარი იყიდება </a:t>
            </a:r>
            <a:r>
              <a:rPr lang="ka-GE" sz="1400" dirty="0" smtClean="0"/>
              <a:t>1,5-ჯერ </a:t>
            </a:r>
            <a:r>
              <a:rPr lang="ka-GE" sz="1400" dirty="0"/>
              <a:t>ნაკლები ვიდრე </a:t>
            </a:r>
            <a:r>
              <a:rPr lang="ka-GE" sz="1400" dirty="0" smtClean="0"/>
              <a:t>სლოვენიური </a:t>
            </a:r>
            <a:r>
              <a:rPr lang="ka-GE" sz="1400" dirty="0"/>
              <a:t>წარმოების ანალოგიური პრეპარატი </a:t>
            </a:r>
            <a:r>
              <a:rPr lang="ka-GE" sz="1400" dirty="0" smtClean="0"/>
              <a:t>„დექსამეტაზონი (</a:t>
            </a:r>
            <a:r>
              <a:rPr lang="ka-GE" sz="1400" dirty="0"/>
              <a:t>ტაბ#10</a:t>
            </a:r>
            <a:r>
              <a:rPr lang="ka-GE" sz="1400" dirty="0" smtClean="0"/>
              <a:t>)“ </a:t>
            </a:r>
            <a:r>
              <a:rPr lang="ka-GE" sz="1400" dirty="0"/>
              <a:t>- ფასი </a:t>
            </a:r>
            <a:r>
              <a:rPr lang="ka-GE" sz="1400" dirty="0" smtClean="0"/>
              <a:t>2.65 </a:t>
            </a:r>
            <a:r>
              <a:rPr lang="ka-GE" sz="1400" dirty="0"/>
              <a:t>ლარი</a:t>
            </a:r>
            <a:r>
              <a:rPr lang="ka-GE" sz="1400" dirty="0" smtClean="0"/>
              <a:t>;</a:t>
            </a:r>
          </a:p>
          <a:p>
            <a:pPr marL="452628" indent="-342900" algn="just">
              <a:buFont typeface="+mj-lt"/>
              <a:buAutoNum type="arabicPeriod"/>
            </a:pPr>
            <a:r>
              <a:rPr lang="ka-GE" sz="1400" dirty="0" smtClean="0"/>
              <a:t>ბელორუსული </a:t>
            </a:r>
            <a:r>
              <a:rPr lang="ka-GE" sz="1400" dirty="0"/>
              <a:t>წარმოების პრეპარატი </a:t>
            </a:r>
            <a:r>
              <a:rPr lang="ka-GE" sz="1400" dirty="0" smtClean="0"/>
              <a:t>„ენალაპრილი 10 მგ (ტაბ #20</a:t>
            </a:r>
            <a:r>
              <a:rPr lang="ka-GE" sz="1400" dirty="0"/>
              <a:t>)“ - ფასი </a:t>
            </a:r>
            <a:r>
              <a:rPr lang="ka-GE" sz="1400" dirty="0" smtClean="0"/>
              <a:t>0.5 ლარი იყიდებოდა იმდენად მცირე რაოდენობით, სხვა მის უფრო ძვირ ანალოგებთან შედარებით</a:t>
            </a:r>
            <a:r>
              <a:rPr lang="en-US" sz="1400" dirty="0" smtClean="0"/>
              <a:t> (</a:t>
            </a:r>
            <a:r>
              <a:rPr lang="ka-GE" sz="1400" dirty="0" smtClean="0"/>
              <a:t>მაგ.: ტენდერში გამარჯვებული სლოვენიური პრეპარატი „ენაპი“ - ფასი 3,4 ლარი</a:t>
            </a:r>
            <a:r>
              <a:rPr lang="en-US" sz="1400" dirty="0" smtClean="0"/>
              <a:t>)</a:t>
            </a:r>
            <a:r>
              <a:rPr lang="ka-GE" sz="1400" dirty="0" smtClean="0"/>
              <a:t>, რომ იძულებული გახდა დაეტოვებინა ბაზარი;</a:t>
            </a:r>
          </a:p>
          <a:p>
            <a:pPr marL="452628" indent="-342900">
              <a:buFont typeface="+mj-lt"/>
              <a:buAutoNum type="arabicPeriod"/>
            </a:pPr>
            <a:endParaRPr lang="ka-GE" sz="1500" dirty="0" smtClean="0"/>
          </a:p>
          <a:p>
            <a:pPr marL="452628" indent="-342900">
              <a:buFont typeface="+mj-lt"/>
              <a:buAutoNum type="arabicPeriod"/>
            </a:pPr>
            <a:endParaRPr lang="ka-GE" sz="1500" dirty="0"/>
          </a:p>
          <a:p>
            <a:endParaRPr lang="en-US" sz="1500" dirty="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5</a:t>
            </a:fld>
            <a:endParaRPr lang="en-US"/>
          </a:p>
        </p:txBody>
      </p:sp>
      <p:sp>
        <p:nvSpPr>
          <p:cNvPr id="4" name="Title 3"/>
          <p:cNvSpPr>
            <a:spLocks noGrp="1"/>
          </p:cNvSpPr>
          <p:nvPr>
            <p:ph type="title"/>
          </p:nvPr>
        </p:nvSpPr>
        <p:spPr/>
        <p:txBody>
          <a:bodyPr>
            <a:normAutofit/>
          </a:bodyPr>
          <a:lstStyle/>
          <a:p>
            <a:pPr algn="ctr"/>
            <a:r>
              <a:rPr lang="ka-GE" sz="2000" dirty="0" smtClean="0">
                <a:effectLst/>
              </a:rPr>
              <a:t>მოსახლეობის ქრონიკული </a:t>
            </a:r>
            <a:r>
              <a:rPr lang="ka-GE" sz="2000" dirty="0">
                <a:effectLst/>
              </a:rPr>
              <a:t>დაავადებების სამკურნალო მედიკამენტებით უზრუნველყოფის პროექტის </a:t>
            </a:r>
            <a:r>
              <a:rPr lang="ka-GE" sz="2000" dirty="0" smtClean="0">
                <a:effectLst/>
              </a:rPr>
              <a:t>განვითარება</a:t>
            </a:r>
            <a:endParaRPr lang="en-US" sz="2000" dirty="0"/>
          </a:p>
        </p:txBody>
      </p:sp>
    </p:spTree>
    <p:extLst>
      <p:ext uri="{BB962C8B-B14F-4D97-AF65-F5344CB8AC3E}">
        <p14:creationId xmlns:p14="http://schemas.microsoft.com/office/powerpoint/2010/main" val="12279247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2C96661-CE86-4456-9500-084D21D1FC32}" type="slidenum">
              <a:rPr lang="en-US" smtClean="0"/>
              <a:t>6</a:t>
            </a:fld>
            <a:endParaRPr lang="en-US"/>
          </a:p>
        </p:txBody>
      </p:sp>
      <p:sp>
        <p:nvSpPr>
          <p:cNvPr id="4" name="Title 3"/>
          <p:cNvSpPr>
            <a:spLocks noGrp="1"/>
          </p:cNvSpPr>
          <p:nvPr>
            <p:ph type="title"/>
          </p:nvPr>
        </p:nvSpPr>
        <p:spPr>
          <a:xfrm>
            <a:off x="457200" y="274638"/>
            <a:ext cx="8458200" cy="792162"/>
          </a:xfrm>
        </p:spPr>
        <p:txBody>
          <a:bodyPr>
            <a:normAutofit/>
          </a:bodyPr>
          <a:lstStyle/>
          <a:p>
            <a:r>
              <a:rPr lang="ka-GE" sz="1400" dirty="0">
                <a:solidFill>
                  <a:schemeClr val="tx1"/>
                </a:solidFill>
              </a:rPr>
              <a:t>მნიშვნელოვანი ფაქტორია თუ რომელ ქვეყანაში იწარმოება ესა თუ ის </a:t>
            </a:r>
            <a:r>
              <a:rPr lang="ka-GE" sz="1400" dirty="0" smtClean="0">
                <a:solidFill>
                  <a:schemeClr val="tx1"/>
                </a:solidFill>
              </a:rPr>
              <a:t>მედიკამენტი. ქვემოთ მოცემულია </a:t>
            </a:r>
            <a:r>
              <a:rPr lang="ka-GE" sz="1400" dirty="0" smtClean="0">
                <a:solidFill>
                  <a:schemeClr val="tx1"/>
                </a:solidFill>
                <a:effectLst/>
              </a:rPr>
              <a:t>მოსახლეობის ნდობა მედიკამენტების მწარმოებელი ქვეყნების მიმართ</a:t>
            </a:r>
            <a:endParaRPr lang="en-US" sz="1400" dirty="0">
              <a:solidFill>
                <a:schemeClr val="tx1"/>
              </a:solidFill>
            </a:endParaRPr>
          </a:p>
        </p:txBody>
      </p:sp>
      <p:graphicFrame>
        <p:nvGraphicFramePr>
          <p:cNvPr id="8" name="Content Placeholder 7"/>
          <p:cNvGraphicFramePr>
            <a:graphicFrameLocks noGrp="1"/>
          </p:cNvGraphicFramePr>
          <p:nvPr>
            <p:ph idx="1"/>
            <p:extLst/>
          </p:nvPr>
        </p:nvGraphicFramePr>
        <p:xfrm>
          <a:off x="457200" y="914400"/>
          <a:ext cx="6400800" cy="4267200"/>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1371600" y="5261043"/>
            <a:ext cx="7220803" cy="830997"/>
          </a:xfrm>
          <a:prstGeom prst="rect">
            <a:avLst/>
          </a:prstGeom>
          <a:noFill/>
        </p:spPr>
        <p:txBody>
          <a:bodyPr wrap="square" rtlCol="0">
            <a:spAutoFit/>
          </a:bodyPr>
          <a:lstStyle/>
          <a:p>
            <a:r>
              <a:rPr lang="ka-GE" sz="1600" dirty="0" smtClean="0"/>
              <a:t>ჯანდაცვის სამინისტრო ვალდებულია გააკეთოს მაქსიმუმი, რომ ქართული წარმოება გახდეს უფრო სანდო, აიწიოს მისი იმიჯი და გაუტოლდეს წამყვანი ევროპული ქვეყნების მაჩვენებლებს.  </a:t>
            </a:r>
            <a:endParaRPr lang="en-US" sz="1600" dirty="0"/>
          </a:p>
        </p:txBody>
      </p:sp>
    </p:spTree>
    <p:extLst>
      <p:ext uri="{BB962C8B-B14F-4D97-AF65-F5344CB8AC3E}">
        <p14:creationId xmlns:p14="http://schemas.microsoft.com/office/powerpoint/2010/main" val="40981874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109728" indent="0" algn="just">
              <a:buNone/>
            </a:pPr>
            <a:r>
              <a:rPr lang="ka-GE" sz="1800" dirty="0" smtClean="0"/>
              <a:t>მაგალითისვის შეგვიძლია განვიხილოთ შაქრიანი დიაბეტის (ტიპი 2) სამკურნალო მედიკამენტი „დიაბეტონი </a:t>
            </a:r>
            <a:r>
              <a:rPr lang="en-US" sz="1800" dirty="0" smtClean="0"/>
              <a:t>MR”.</a:t>
            </a:r>
          </a:p>
          <a:p>
            <a:pPr marL="109728" indent="0" algn="just">
              <a:buNone/>
            </a:pPr>
            <a:endParaRPr lang="en-US" sz="1800" dirty="0"/>
          </a:p>
          <a:p>
            <a:pPr marL="109728" indent="0" algn="just">
              <a:buNone/>
            </a:pPr>
            <a:r>
              <a:rPr lang="ka-GE" sz="1800" dirty="0" smtClean="0"/>
              <a:t>პროდუქციის კომერციული თვითღირებულება არის </a:t>
            </a:r>
            <a:r>
              <a:rPr lang="en-US" sz="1800" dirty="0" smtClean="0"/>
              <a:t>5</a:t>
            </a:r>
            <a:r>
              <a:rPr lang="ka-GE" sz="1800" dirty="0" smtClean="0"/>
              <a:t>,</a:t>
            </a:r>
            <a:r>
              <a:rPr lang="en-US" sz="1800" dirty="0" smtClean="0"/>
              <a:t>6 </a:t>
            </a:r>
            <a:r>
              <a:rPr lang="ka-GE" sz="1800" dirty="0" smtClean="0"/>
              <a:t>ევრო, არსებული პროგრამის ფარგლებში კი </a:t>
            </a:r>
            <a:r>
              <a:rPr lang="ka-GE" sz="1800" dirty="0"/>
              <a:t>მწარმოებელთან მოლაპარაკებით მოხერხდა დამატებით </a:t>
            </a:r>
            <a:r>
              <a:rPr lang="ka-GE" sz="1800" dirty="0" smtClean="0"/>
              <a:t>53,5% ფასდაკლებით ანუ 2,6 ევროდ მიწოდება.</a:t>
            </a:r>
          </a:p>
          <a:p>
            <a:pPr marL="109728" indent="0" algn="just">
              <a:buNone/>
            </a:pPr>
            <a:endParaRPr lang="ka-GE" sz="1800" dirty="0"/>
          </a:p>
          <a:p>
            <a:pPr marL="109728" indent="0" algn="just">
              <a:buNone/>
            </a:pPr>
            <a:r>
              <a:rPr lang="ka-GE" sz="1800" dirty="0" smtClean="0"/>
              <a:t>კონსოლიდირებული ტენდერის შედეგად შესაძლოა, რომ შენარჩუნდეს ან კიდევ უფრო გაიაფდეს აღნიშნული მოწოდების ფასი ქვეყანაში მოხმარებულ ჯამურ რაოდენობაზე, დაახლოებით 300.000 კოლოფი წელიწადში.</a:t>
            </a:r>
          </a:p>
          <a:p>
            <a:pPr marL="109728" indent="0" algn="just">
              <a:buNone/>
            </a:pPr>
            <a:endParaRPr lang="ka-GE" sz="1800" dirty="0"/>
          </a:p>
          <a:p>
            <a:pPr marL="109728" indent="0" algn="just">
              <a:buNone/>
            </a:pPr>
            <a:r>
              <a:rPr lang="ka-GE" sz="1800" dirty="0" smtClean="0"/>
              <a:t>ასეთ შემთხვევაში აფთიაქებს ექნებათ ვალდებულება, რომ ეს მედიკამენტი მიაწოდონ სოციალურ ჯგუფებს სახელმწიფოსთან შეთანხმებული პირობით, ხოლო დანარჩენ მოსახლეობას ტენდერის ფასს დამატებული სახელმწიფოსთან შეთანხმებული ფასნამატით;</a:t>
            </a:r>
          </a:p>
          <a:p>
            <a:pPr marL="109728" indent="0" algn="just">
              <a:buNone/>
            </a:pPr>
            <a:r>
              <a:rPr lang="ka-GE" sz="1800" dirty="0" smtClean="0"/>
              <a:t> </a:t>
            </a:r>
            <a:endParaRPr lang="ka-GE" sz="1800" dirty="0"/>
          </a:p>
          <a:p>
            <a:pPr marL="109728" indent="0" algn="just">
              <a:buNone/>
            </a:pPr>
            <a:r>
              <a:rPr lang="ka-GE" sz="1800" dirty="0" smtClean="0"/>
              <a:t>ამასთან გაჩნდება შესაძლებლობა, რომ აღნიშნული მედიკამენტი ან მისი ანალოგი, საკონტრაქტო წარმოების გზით დაფასოვდეს ან პერსპექტივაში დამზადდეს საქართველოში, რაც კიდევ უფრო გააიაფებს მედიკამენტს.</a:t>
            </a:r>
            <a:r>
              <a:rPr lang="en-US" sz="1800" dirty="0" smtClean="0"/>
              <a:t> </a:t>
            </a:r>
            <a:r>
              <a:rPr lang="ka-GE" sz="1800" dirty="0" smtClean="0"/>
              <a:t>მაგალითად: საქართველოში დაფასოებული ,,დიანორმი“ </a:t>
            </a:r>
            <a:r>
              <a:rPr lang="ka-GE" sz="1800" dirty="0"/>
              <a:t>არის „დიაბეტონი </a:t>
            </a:r>
            <a:r>
              <a:rPr lang="en-US" sz="1800" dirty="0" smtClean="0"/>
              <a:t>MR</a:t>
            </a:r>
            <a:r>
              <a:rPr lang="ka-GE" sz="1800" dirty="0" smtClean="0"/>
              <a:t>“-ის ანალოგიური ფორმულა. აქედან გამომდინარე დიაბეტონის მწარმოებელი კომპანია ,,სერვიე“ ეცდება ბაზარზე არსებულ დომინანტური მდგომარეობის შენარჩუნებას ორი გზით:</a:t>
            </a:r>
          </a:p>
          <a:p>
            <a:pPr algn="just">
              <a:buFont typeface="Wingdings" panose="05000000000000000000" pitchFamily="2" charset="2"/>
              <a:buChar char="ü"/>
            </a:pPr>
            <a:r>
              <a:rPr lang="ka-GE" sz="1800" dirty="0" smtClean="0"/>
              <a:t>კარგი სატენდერო ფასის შეთავაზებით</a:t>
            </a:r>
          </a:p>
          <a:p>
            <a:pPr algn="just">
              <a:buFont typeface="Wingdings" panose="05000000000000000000" pitchFamily="2" charset="2"/>
              <a:buChar char="ü"/>
            </a:pPr>
            <a:r>
              <a:rPr lang="ka-GE" sz="1800" dirty="0" smtClean="0"/>
              <a:t>საქართველოს ბაზრისთვის საჭირო რაოდენობის ადგილზე დაფასოებით.</a:t>
            </a:r>
          </a:p>
          <a:p>
            <a:pPr marL="109728" indent="0" algn="just">
              <a:buNone/>
            </a:pPr>
            <a:endParaRPr lang="ka-GE" sz="1800" dirty="0" smtClean="0"/>
          </a:p>
          <a:p>
            <a:pPr marL="109728" indent="0">
              <a:buNone/>
            </a:pPr>
            <a:endParaRPr lang="ka-GE" sz="1800" dirty="0"/>
          </a:p>
          <a:p>
            <a:pPr marL="109728" indent="0">
              <a:buNone/>
            </a:pPr>
            <a:endParaRPr lang="en-US" sz="1800" dirty="0"/>
          </a:p>
          <a:p>
            <a:endParaRPr lang="ka-GE" sz="1800" dirty="0" smtClean="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7</a:t>
            </a:fld>
            <a:endParaRPr lang="en-US"/>
          </a:p>
        </p:txBody>
      </p:sp>
      <p:sp>
        <p:nvSpPr>
          <p:cNvPr id="4" name="Title 3"/>
          <p:cNvSpPr>
            <a:spLocks noGrp="1"/>
          </p:cNvSpPr>
          <p:nvPr>
            <p:ph type="title"/>
          </p:nvPr>
        </p:nvSpPr>
        <p:spPr/>
        <p:txBody>
          <a:bodyPr>
            <a:normAutofit/>
          </a:bodyPr>
          <a:lstStyle/>
          <a:p>
            <a:pPr algn="ctr"/>
            <a:r>
              <a:rPr lang="ka-GE" sz="2000" dirty="0" smtClean="0">
                <a:solidFill>
                  <a:schemeClr val="tx1"/>
                </a:solidFill>
                <a:effectLst/>
              </a:rPr>
              <a:t>მოსახლეობის ქრონიკული </a:t>
            </a:r>
            <a:r>
              <a:rPr lang="ka-GE" sz="2000" dirty="0">
                <a:solidFill>
                  <a:schemeClr val="tx1"/>
                </a:solidFill>
                <a:effectLst/>
              </a:rPr>
              <a:t>დაავადებების სამკურნალო მედიკამენტებით უზრუნველყოფის პროექტის </a:t>
            </a:r>
            <a:r>
              <a:rPr lang="ka-GE" sz="2000" dirty="0" smtClean="0">
                <a:solidFill>
                  <a:schemeClr val="tx1"/>
                </a:solidFill>
                <a:effectLst/>
              </a:rPr>
              <a:t>განვითარება</a:t>
            </a:r>
            <a:endParaRPr lang="en-US" sz="2000" dirty="0">
              <a:solidFill>
                <a:schemeClr val="tx1"/>
              </a:solidFill>
            </a:endParaRPr>
          </a:p>
        </p:txBody>
      </p:sp>
    </p:spTree>
    <p:extLst>
      <p:ext uri="{BB962C8B-B14F-4D97-AF65-F5344CB8AC3E}">
        <p14:creationId xmlns:p14="http://schemas.microsoft.com/office/powerpoint/2010/main" val="524991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marL="109728" indent="0" algn="just">
              <a:buNone/>
            </a:pPr>
            <a:r>
              <a:rPr lang="ka-GE" sz="1800" dirty="0" smtClean="0"/>
              <a:t>ამ </a:t>
            </a:r>
            <a:r>
              <a:rPr lang="ka-GE" sz="1800" dirty="0"/>
              <a:t>კონკრეტულ მედიკამენტზე („დიაბეტონი </a:t>
            </a:r>
            <a:r>
              <a:rPr lang="en-US" sz="1800" dirty="0"/>
              <a:t>MR”.</a:t>
            </a:r>
            <a:r>
              <a:rPr lang="ka-GE" sz="1800" dirty="0" smtClean="0"/>
              <a:t>), მწარმოებელთან მოლაპარაკებებით გაირკვა, რომ საქართველოში წლიურად მოხმარებად რაოდენობაზე, ტენდერის გამოცხადების შემთხვევაში, ფასი იქნება 2 ევრო, შესაბამისად წლიურად აუცილებელი რაოდენობის შესყიდვა სახელმწიფოს დაუჯდება 600 000 ევრო.</a:t>
            </a:r>
          </a:p>
          <a:p>
            <a:pPr marL="109728" indent="0" algn="just">
              <a:buNone/>
            </a:pPr>
            <a:endParaRPr lang="ka-GE" sz="1800" dirty="0" smtClean="0"/>
          </a:p>
          <a:p>
            <a:pPr marL="109728" indent="0" algn="just">
              <a:buNone/>
            </a:pPr>
            <a:endParaRPr lang="ka-GE" sz="1800" dirty="0" smtClean="0"/>
          </a:p>
          <a:p>
            <a:pPr marL="109728" indent="0" algn="just">
              <a:buNone/>
            </a:pPr>
            <a:r>
              <a:rPr lang="en-US" sz="1800" dirty="0" smtClean="0"/>
              <a:t>PSP </a:t>
            </a:r>
            <a:r>
              <a:rPr lang="ka-GE" sz="1800" dirty="0" smtClean="0"/>
              <a:t>- აფთიაქის მონაცემებით გაირკვა, </a:t>
            </a:r>
            <a:r>
              <a:rPr lang="ka-GE" sz="1800" dirty="0"/>
              <a:t>რომ დიაბეტონი </a:t>
            </a:r>
            <a:r>
              <a:rPr lang="en-US" sz="1800" dirty="0" smtClean="0"/>
              <a:t>MR</a:t>
            </a:r>
            <a:r>
              <a:rPr lang="ka-GE" sz="1800" dirty="0" smtClean="0"/>
              <a:t>-ის მომხმარებელთა 65% არიან საპენსიო ასაკის პირები, მათ შორის დაახლოებით 18-20% არის სოციალურად დაუცველი.</a:t>
            </a:r>
          </a:p>
          <a:p>
            <a:pPr marL="109728" indent="0" algn="just">
              <a:buNone/>
            </a:pPr>
            <a:endParaRPr lang="ka-GE" sz="1800" dirty="0" smtClean="0"/>
          </a:p>
          <a:p>
            <a:pPr marL="109728" indent="0" algn="just">
              <a:buNone/>
            </a:pPr>
            <a:r>
              <a:rPr lang="ka-GE" sz="1800" dirty="0" smtClean="0"/>
              <a:t>დიაბეტონი </a:t>
            </a:r>
            <a:r>
              <a:rPr lang="en-US" sz="1800" dirty="0" smtClean="0"/>
              <a:t>MR</a:t>
            </a:r>
            <a:r>
              <a:rPr lang="ka-GE" sz="1800" dirty="0" smtClean="0"/>
              <a:t>ის მოხმარებაზე </a:t>
            </a:r>
            <a:r>
              <a:rPr lang="ka-GE" sz="1800" dirty="0"/>
              <a:t>შესაძლებელია </a:t>
            </a:r>
            <a:r>
              <a:rPr lang="ka-GE" sz="1800" dirty="0" smtClean="0"/>
              <a:t>გაკეთდეს შემდეგი გაანგარიშება:</a:t>
            </a:r>
          </a:p>
          <a:p>
            <a:pPr marL="452628" indent="-342900" algn="just">
              <a:buFont typeface="+mj-lt"/>
              <a:buAutoNum type="arabicPeriod"/>
            </a:pPr>
            <a:r>
              <a:rPr lang="ka-GE" sz="1800" dirty="0" smtClean="0"/>
              <a:t>სოციალურად დაუცველი პირები მოიხმარენ დაახლოებით 53 000 კოლოფს და გადაიხდიან 53 000 ლარს (გადასახდელი თანხა პირობითია და გათვლილია გაანგარიშებით: 1 კოლოფი = 1 ლარი). </a:t>
            </a:r>
          </a:p>
          <a:p>
            <a:pPr marL="452628" indent="-342900" algn="just">
              <a:buFont typeface="+mj-lt"/>
              <a:buAutoNum type="arabicPeriod"/>
            </a:pPr>
            <a:r>
              <a:rPr lang="ka-GE" sz="1800" dirty="0" smtClean="0"/>
              <a:t>პენსიონერები მოიხმარენ </a:t>
            </a:r>
            <a:r>
              <a:rPr lang="ka-GE" sz="1800" dirty="0"/>
              <a:t>დაახლოებით </a:t>
            </a:r>
            <a:r>
              <a:rPr lang="ka-GE" sz="1800" dirty="0" smtClean="0"/>
              <a:t>160 </a:t>
            </a:r>
            <a:r>
              <a:rPr lang="ka-GE" sz="1800" dirty="0"/>
              <a:t>000 კოლოფს </a:t>
            </a:r>
            <a:r>
              <a:rPr lang="ka-GE" sz="1800" dirty="0" smtClean="0"/>
              <a:t>და </a:t>
            </a:r>
            <a:r>
              <a:rPr lang="ka-GE" sz="1800" dirty="0"/>
              <a:t>გადაიხდიან </a:t>
            </a:r>
            <a:r>
              <a:rPr lang="ka-GE" sz="1800" dirty="0" smtClean="0"/>
              <a:t>960 000 ლარს </a:t>
            </a:r>
            <a:r>
              <a:rPr lang="ka-GE" sz="1800" dirty="0"/>
              <a:t>(გადასახდელი თანხა პირობითია და გათვლილია გაანგარიშებით: 1 კოლოფი = </a:t>
            </a:r>
            <a:r>
              <a:rPr lang="ka-GE" sz="1800" dirty="0" smtClean="0"/>
              <a:t>6 ლარი</a:t>
            </a:r>
            <a:r>
              <a:rPr lang="ka-GE" sz="1800" dirty="0"/>
              <a:t>).</a:t>
            </a:r>
            <a:endParaRPr lang="ka-GE" sz="1800" dirty="0" smtClean="0"/>
          </a:p>
          <a:p>
            <a:pPr marL="452628" indent="-342900" algn="just">
              <a:buFont typeface="+mj-lt"/>
              <a:buAutoNum type="arabicPeriod"/>
            </a:pPr>
            <a:r>
              <a:rPr lang="ka-GE" sz="1800" dirty="0" smtClean="0"/>
              <a:t>დანარჩენი მოსახლეობა მოიხმარს </a:t>
            </a:r>
            <a:r>
              <a:rPr lang="ka-GE" sz="1800" dirty="0"/>
              <a:t>დაახლოებით </a:t>
            </a:r>
            <a:r>
              <a:rPr lang="ka-GE" sz="1800" dirty="0" smtClean="0"/>
              <a:t>87 000 კოლოფს და </a:t>
            </a:r>
            <a:r>
              <a:rPr lang="ka-GE" sz="1800" dirty="0"/>
              <a:t>გადაიხდიან </a:t>
            </a:r>
            <a:r>
              <a:rPr lang="ka-GE" sz="1800" dirty="0" smtClean="0"/>
              <a:t>8</a:t>
            </a:r>
            <a:r>
              <a:rPr lang="en-US" sz="1800" dirty="0" smtClean="0"/>
              <a:t> </a:t>
            </a:r>
            <a:r>
              <a:rPr lang="ka-GE" sz="1800" dirty="0" smtClean="0"/>
              <a:t>ლარს (სახელმწიფოსთან შეთანხმებული ფასნამატი.)</a:t>
            </a:r>
          </a:p>
          <a:p>
            <a:pPr marL="109728" indent="0" algn="just">
              <a:buNone/>
            </a:pPr>
            <a:endParaRPr lang="ka-GE" sz="1800" dirty="0" smtClean="0"/>
          </a:p>
          <a:p>
            <a:pPr marL="109728" indent="0" algn="just">
              <a:buNone/>
            </a:pPr>
            <a:r>
              <a:rPr lang="ka-GE" sz="1800" dirty="0" smtClean="0"/>
              <a:t>ჯამში სახელმწიფოს </a:t>
            </a:r>
            <a:r>
              <a:rPr lang="ka-GE" sz="1800" dirty="0"/>
              <a:t>დაუბრუნდება </a:t>
            </a:r>
            <a:r>
              <a:rPr lang="ka-GE" sz="1800" dirty="0" smtClean="0"/>
              <a:t>1 710 000 ლარი ანუ დაახლოებით 540 000 ევრო, რაც სახელმწიფოს მიერ „</a:t>
            </a:r>
            <a:r>
              <a:rPr lang="ka-GE" sz="1800" dirty="0"/>
              <a:t>დიაბეტონი </a:t>
            </a:r>
            <a:r>
              <a:rPr lang="en-US" sz="1800" dirty="0"/>
              <a:t>MR</a:t>
            </a:r>
            <a:r>
              <a:rPr lang="en-US" sz="1800" dirty="0" smtClean="0"/>
              <a:t>”</a:t>
            </a:r>
            <a:r>
              <a:rPr lang="ka-GE" sz="1800" dirty="0" smtClean="0"/>
              <a:t>-ის შესყიდვისთვის დახარჯული თანხის დაახლოებით 90%-ია. </a:t>
            </a:r>
            <a:r>
              <a:rPr lang="ka-GE" sz="1800" b="1" dirty="0" smtClean="0"/>
              <a:t>რეალური დანახარჯი იქნება 57 000 ევრო.</a:t>
            </a:r>
          </a:p>
          <a:p>
            <a:pPr marL="109728" indent="0" algn="just">
              <a:buNone/>
            </a:pPr>
            <a:endParaRPr lang="ka-GE" sz="1800" dirty="0" smtClean="0"/>
          </a:p>
          <a:p>
            <a:pPr marL="109728" indent="0" algn="just">
              <a:buNone/>
            </a:pPr>
            <a:r>
              <a:rPr lang="ka-GE" sz="1800" dirty="0" smtClean="0"/>
              <a:t>სოციალური ჯგუფების მიერ  გადახდილი ფასები </a:t>
            </a:r>
            <a:r>
              <a:rPr lang="ka-GE" sz="1800" dirty="0"/>
              <a:t>შესაძლოა შეიცვალოს და უფრო მეტი თანხა დაუბრუნდეს </a:t>
            </a:r>
            <a:r>
              <a:rPr lang="ka-GE" sz="1800" dirty="0" smtClean="0"/>
              <a:t>ბიუჯეტს.</a:t>
            </a:r>
          </a:p>
          <a:p>
            <a:pPr marL="109728" indent="0" algn="just">
              <a:buNone/>
            </a:pPr>
            <a:endParaRPr lang="ka-GE" sz="1800" dirty="0" smtClean="0"/>
          </a:p>
          <a:p>
            <a:pPr marL="109728" indent="0" algn="just">
              <a:buNone/>
            </a:pPr>
            <a:r>
              <a:rPr lang="ka-GE" sz="1800" dirty="0" smtClean="0"/>
              <a:t>შედეგი:</a:t>
            </a:r>
          </a:p>
          <a:p>
            <a:pPr marL="452628" indent="-342900" algn="just">
              <a:buFont typeface="+mj-lt"/>
              <a:buAutoNum type="arabicPeriod"/>
            </a:pPr>
            <a:r>
              <a:rPr lang="ka-GE" sz="1800" b="1" dirty="0" smtClean="0"/>
              <a:t>ასეთი მედიკამენტის </a:t>
            </a:r>
            <a:r>
              <a:rPr lang="ka-GE" sz="1800" b="1" dirty="0"/>
              <a:t>გაიაფება იქნება </a:t>
            </a:r>
            <a:r>
              <a:rPr lang="ka-GE" sz="1800" b="1" dirty="0" smtClean="0"/>
              <a:t>შემჩნევადი, ვინაიდან ის არის ბესტსელერი, სისტემატიური მოხმარების და მისი საცალო ღირებულება არის 20 ლარის ფარგლებში;</a:t>
            </a:r>
          </a:p>
          <a:p>
            <a:pPr marL="452628" indent="-342900" algn="just">
              <a:buFont typeface="+mj-lt"/>
              <a:buAutoNum type="arabicPeriod"/>
            </a:pPr>
            <a:r>
              <a:rPr lang="ka-GE" sz="1800" b="1" dirty="0" smtClean="0"/>
              <a:t>ქვეყნიდან </a:t>
            </a:r>
            <a:r>
              <a:rPr lang="ka-GE" sz="1800" b="1" dirty="0"/>
              <a:t>გავა 600 000 ევრო ნაცვლად </a:t>
            </a:r>
            <a:r>
              <a:rPr lang="ka-GE" sz="1800" b="1" dirty="0" smtClean="0"/>
              <a:t>1 750 </a:t>
            </a:r>
            <a:r>
              <a:rPr lang="ka-GE" sz="1800" b="1" dirty="0"/>
              <a:t>000 </a:t>
            </a:r>
            <a:r>
              <a:rPr lang="ka-GE" sz="1800" b="1" dirty="0" smtClean="0"/>
              <a:t>ევროსი, რაც დადებით როლს ითამაშებს იმპორტ-ექსპორტის ბალანსში;</a:t>
            </a:r>
            <a:endParaRPr lang="ka-GE" sz="1800" b="1" dirty="0"/>
          </a:p>
          <a:p>
            <a:pPr marL="452628" indent="-342900" algn="just">
              <a:buFont typeface="+mj-lt"/>
              <a:buAutoNum type="arabicPeriod"/>
            </a:pPr>
            <a:endParaRPr lang="ka-GE" sz="1800" dirty="0"/>
          </a:p>
          <a:p>
            <a:pPr marL="452628" indent="-342900" algn="just">
              <a:buFont typeface="+mj-lt"/>
              <a:buAutoNum type="arabicPeriod"/>
            </a:pPr>
            <a:endParaRPr lang="ka-GE" sz="1800" dirty="0" smtClean="0"/>
          </a:p>
          <a:p>
            <a:pPr marL="109728" indent="0">
              <a:buNone/>
            </a:pPr>
            <a:endParaRPr lang="ka-GE" sz="1800" dirty="0"/>
          </a:p>
          <a:p>
            <a:pPr marL="109728" indent="0">
              <a:buNone/>
            </a:pPr>
            <a:endParaRPr lang="en-US" sz="1800" dirty="0"/>
          </a:p>
          <a:p>
            <a:endParaRPr lang="ka-GE" sz="1800" dirty="0" smtClean="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8</a:t>
            </a:fld>
            <a:endParaRPr lang="en-US"/>
          </a:p>
        </p:txBody>
      </p:sp>
      <p:sp>
        <p:nvSpPr>
          <p:cNvPr id="4" name="Title 3"/>
          <p:cNvSpPr>
            <a:spLocks noGrp="1"/>
          </p:cNvSpPr>
          <p:nvPr>
            <p:ph type="title"/>
          </p:nvPr>
        </p:nvSpPr>
        <p:spPr/>
        <p:txBody>
          <a:bodyPr>
            <a:normAutofit/>
          </a:bodyPr>
          <a:lstStyle/>
          <a:p>
            <a:pPr algn="ctr"/>
            <a:r>
              <a:rPr lang="ka-GE" sz="2000" dirty="0" smtClean="0">
                <a:solidFill>
                  <a:schemeClr val="tx1"/>
                </a:solidFill>
                <a:effectLst/>
              </a:rPr>
              <a:t>მოსახლეობის ქრონიკული </a:t>
            </a:r>
            <a:r>
              <a:rPr lang="ka-GE" sz="2000" dirty="0">
                <a:solidFill>
                  <a:schemeClr val="tx1"/>
                </a:solidFill>
                <a:effectLst/>
              </a:rPr>
              <a:t>დაავადებების სამკურნალო მედიკამენტებით უზრუნველყოფის პროექტის </a:t>
            </a:r>
            <a:r>
              <a:rPr lang="ka-GE" sz="2000" dirty="0" smtClean="0">
                <a:solidFill>
                  <a:schemeClr val="tx1"/>
                </a:solidFill>
                <a:effectLst/>
              </a:rPr>
              <a:t>განვითარება</a:t>
            </a:r>
            <a:endParaRPr lang="en-US" sz="2000" dirty="0">
              <a:solidFill>
                <a:schemeClr val="tx1"/>
              </a:solidFill>
            </a:endParaRPr>
          </a:p>
        </p:txBody>
      </p:sp>
    </p:spTree>
    <p:extLst>
      <p:ext uri="{BB962C8B-B14F-4D97-AF65-F5344CB8AC3E}">
        <p14:creationId xmlns:p14="http://schemas.microsoft.com/office/powerpoint/2010/main" val="2155285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pPr marL="109728" indent="0" algn="just">
              <a:buNone/>
            </a:pPr>
            <a:r>
              <a:rPr lang="ka-GE" sz="1800" dirty="0" smtClean="0"/>
              <a:t>შემდეგ მაგალითად განვიხილოთ შაქრიანი დიაბეტის (ტიპი 2) სამკურნალო მედიკამენტი „ამარილი 2მგ</a:t>
            </a:r>
            <a:r>
              <a:rPr lang="en-US" sz="1800" dirty="0" smtClean="0"/>
              <a:t>”.</a:t>
            </a:r>
          </a:p>
          <a:p>
            <a:pPr marL="109728" indent="0" algn="just">
              <a:buNone/>
            </a:pPr>
            <a:endParaRPr lang="en-US" sz="1800" dirty="0"/>
          </a:p>
          <a:p>
            <a:pPr marL="109728" indent="0" algn="just">
              <a:buNone/>
            </a:pPr>
            <a:r>
              <a:rPr lang="ka-GE" sz="1800" dirty="0" smtClean="0"/>
              <a:t>პროდუქციის კომერციული თვითღირებულება არის </a:t>
            </a:r>
            <a:r>
              <a:rPr lang="en-US" sz="1800" dirty="0" smtClean="0"/>
              <a:t>1</a:t>
            </a:r>
            <a:r>
              <a:rPr lang="ka-GE" sz="1800" dirty="0" smtClean="0"/>
              <a:t>,15</a:t>
            </a:r>
            <a:r>
              <a:rPr lang="en-US" sz="1800" dirty="0" smtClean="0"/>
              <a:t> </a:t>
            </a:r>
            <a:r>
              <a:rPr lang="ka-GE" sz="1800" dirty="0" smtClean="0"/>
              <a:t>ევრო, არსებული პროგრამის ფარგლებში კი მწარმოებელმა ქარხანამ უშუალოდ მიიღო მონაწილეობა ტენდერში და განახორციელა დამატებით 13% ფასდაკლებით ანუ 1 ევროდ მიწოდება.</a:t>
            </a:r>
          </a:p>
          <a:p>
            <a:pPr marL="109728" indent="0" algn="just">
              <a:buNone/>
            </a:pPr>
            <a:endParaRPr lang="ka-GE" sz="1800" dirty="0" smtClean="0"/>
          </a:p>
          <a:p>
            <a:pPr marL="109728" indent="0" algn="just">
              <a:buNone/>
            </a:pPr>
            <a:r>
              <a:rPr lang="ka-GE" sz="1800" dirty="0" smtClean="0"/>
              <a:t>აღნიშნულ მედიკამენტზე („ამარილი 2მგ</a:t>
            </a:r>
            <a:r>
              <a:rPr lang="en-US" sz="1800" dirty="0" smtClean="0"/>
              <a:t>”</a:t>
            </a:r>
            <a:r>
              <a:rPr lang="ka-GE" sz="1800" dirty="0" smtClean="0"/>
              <a:t>), </a:t>
            </a:r>
            <a:r>
              <a:rPr lang="ka-GE" sz="1800" dirty="0"/>
              <a:t>მწარმოებელთან </a:t>
            </a:r>
            <a:r>
              <a:rPr lang="ka-GE" sz="1800" dirty="0" smtClean="0"/>
              <a:t>შედგა მოლაპარაკება და </a:t>
            </a:r>
            <a:r>
              <a:rPr lang="ka-GE" sz="1800" dirty="0"/>
              <a:t>გაირკვა, რომ საქართველოში წლიურად მოხმარებად რაოდენობაზე, ტენდერის გამოცხადების შემთხვევაში, </a:t>
            </a:r>
            <a:r>
              <a:rPr lang="ka-GE" sz="1800" dirty="0" smtClean="0"/>
              <a:t>შენარჩუნდება წინა პროგრამის სატენდერო ფასი 1 </a:t>
            </a:r>
            <a:r>
              <a:rPr lang="ka-GE" sz="1800" dirty="0"/>
              <a:t>ევრო, შესაბამისად წლიურად აუცილებელი </a:t>
            </a:r>
            <a:r>
              <a:rPr lang="ka-GE" sz="1800" dirty="0" smtClean="0"/>
              <a:t>110.000 კოლოფის შესყიდვა </a:t>
            </a:r>
            <a:r>
              <a:rPr lang="ka-GE" sz="1800" dirty="0"/>
              <a:t>სახელმწიფოს დაუჯდება </a:t>
            </a:r>
            <a:r>
              <a:rPr lang="ka-GE" sz="1800" dirty="0" smtClean="0"/>
              <a:t>110.000 ევრო</a:t>
            </a:r>
            <a:r>
              <a:rPr lang="ka-GE" sz="1800" dirty="0"/>
              <a:t>.</a:t>
            </a:r>
          </a:p>
          <a:p>
            <a:pPr marL="109728" indent="0" algn="just">
              <a:buNone/>
            </a:pPr>
            <a:endParaRPr lang="ka-GE" sz="1800" dirty="0"/>
          </a:p>
          <a:p>
            <a:pPr marL="109728" indent="0" algn="just">
              <a:buNone/>
            </a:pPr>
            <a:endParaRPr lang="ka-GE" sz="1800" dirty="0"/>
          </a:p>
          <a:p>
            <a:pPr marL="109728" indent="0" algn="just">
              <a:buNone/>
            </a:pPr>
            <a:r>
              <a:rPr lang="en-US" sz="1800" dirty="0"/>
              <a:t>PSP </a:t>
            </a:r>
            <a:r>
              <a:rPr lang="ka-GE" sz="1800" dirty="0"/>
              <a:t>- აფთიაქის მონაცემებით გაირკვა, რომ </a:t>
            </a:r>
            <a:r>
              <a:rPr lang="ka-GE" sz="1800" dirty="0" smtClean="0"/>
              <a:t>ამარილი 2მგ-ს </a:t>
            </a:r>
            <a:r>
              <a:rPr lang="ka-GE" sz="1800" dirty="0"/>
              <a:t>მომხმარებელთა </a:t>
            </a:r>
            <a:r>
              <a:rPr lang="ka-GE" sz="1800" dirty="0" smtClean="0"/>
              <a:t>60% </a:t>
            </a:r>
            <a:r>
              <a:rPr lang="ka-GE" sz="1800" dirty="0"/>
              <a:t>არიან საპენსიო ასაკის პირები, მათ შორის დაახლოებით </a:t>
            </a:r>
            <a:r>
              <a:rPr lang="ka-GE" sz="1800" dirty="0" smtClean="0"/>
              <a:t>18-20</a:t>
            </a:r>
            <a:r>
              <a:rPr lang="ka-GE" sz="1800" dirty="0"/>
              <a:t>% არის სოციალურად დაუცველი.</a:t>
            </a:r>
          </a:p>
          <a:p>
            <a:pPr marL="109728" indent="0" algn="just">
              <a:buNone/>
            </a:pPr>
            <a:endParaRPr lang="ka-GE" sz="1800" dirty="0"/>
          </a:p>
          <a:p>
            <a:pPr marL="109728" indent="0" algn="just">
              <a:buNone/>
            </a:pPr>
            <a:r>
              <a:rPr lang="ka-GE" sz="1800" dirty="0" smtClean="0"/>
              <a:t>ამარილი 2მგ-ს </a:t>
            </a:r>
            <a:r>
              <a:rPr lang="ka-GE" sz="1800" dirty="0"/>
              <a:t>მოხმარებაზე შესაძლებელია გაკეთდეს შემდეგი გაანგარიშება:</a:t>
            </a:r>
          </a:p>
          <a:p>
            <a:pPr marL="452628" indent="-342900" algn="just">
              <a:buFont typeface="+mj-lt"/>
              <a:buAutoNum type="arabicPeriod"/>
            </a:pPr>
            <a:r>
              <a:rPr lang="ka-GE" sz="1800" dirty="0"/>
              <a:t>სოციალურად დაუცველი პირები მოიხმარენ დაახლოებით </a:t>
            </a:r>
            <a:r>
              <a:rPr lang="ka-GE" sz="1800" dirty="0" smtClean="0"/>
              <a:t>20 000 </a:t>
            </a:r>
            <a:r>
              <a:rPr lang="ka-GE" sz="1800" dirty="0"/>
              <a:t>კოლოფს და გადაიხდიან </a:t>
            </a:r>
            <a:r>
              <a:rPr lang="ka-GE" sz="1800" dirty="0" smtClean="0"/>
              <a:t>10 000 </a:t>
            </a:r>
            <a:r>
              <a:rPr lang="ka-GE" sz="1800" dirty="0"/>
              <a:t>ლარს (გადასახდელი თანხა პირობითია და გათვლილია გაანგარიშებით: 1 კოლოფი = </a:t>
            </a:r>
            <a:r>
              <a:rPr lang="ka-GE" sz="1800" dirty="0" smtClean="0"/>
              <a:t>0,5 </a:t>
            </a:r>
            <a:r>
              <a:rPr lang="ka-GE" sz="1800" dirty="0"/>
              <a:t>ლარი). </a:t>
            </a:r>
          </a:p>
          <a:p>
            <a:pPr marL="452628" indent="-342900" algn="just">
              <a:buFont typeface="+mj-lt"/>
              <a:buAutoNum type="arabicPeriod"/>
            </a:pPr>
            <a:r>
              <a:rPr lang="ka-GE" sz="1800" dirty="0"/>
              <a:t>პენსიონერები მოიხმარენ დაახლოებით </a:t>
            </a:r>
            <a:r>
              <a:rPr lang="ka-GE" sz="1800" dirty="0" smtClean="0"/>
              <a:t>58 000 კოლოფს </a:t>
            </a:r>
            <a:r>
              <a:rPr lang="ka-GE" sz="1800" dirty="0"/>
              <a:t>და გადაიხდიან </a:t>
            </a:r>
            <a:r>
              <a:rPr lang="ka-GE" sz="1800" dirty="0" smtClean="0"/>
              <a:t>116 000 </a:t>
            </a:r>
            <a:r>
              <a:rPr lang="ka-GE" sz="1800" dirty="0"/>
              <a:t>ლარს (გადასახდელი თანხა პირობითია და გათვლილია გაანგარიშებით: 1 კოლოფი = </a:t>
            </a:r>
            <a:r>
              <a:rPr lang="ka-GE" sz="1800" dirty="0" smtClean="0"/>
              <a:t>2 ლარი</a:t>
            </a:r>
            <a:r>
              <a:rPr lang="ka-GE" sz="1800" dirty="0"/>
              <a:t>).</a:t>
            </a:r>
          </a:p>
          <a:p>
            <a:pPr marL="452628" indent="-342900" algn="just">
              <a:buFont typeface="+mj-lt"/>
              <a:buAutoNum type="arabicPeriod"/>
            </a:pPr>
            <a:r>
              <a:rPr lang="ka-GE" sz="1800" dirty="0"/>
              <a:t>დანარჩენი მოსახლეობა მოიხმარს დაახლოებით </a:t>
            </a:r>
            <a:r>
              <a:rPr lang="ka-GE" sz="1800" dirty="0" smtClean="0"/>
              <a:t>32 000 კოლოფს </a:t>
            </a:r>
            <a:r>
              <a:rPr lang="ka-GE" sz="1800" dirty="0"/>
              <a:t>და </a:t>
            </a:r>
            <a:r>
              <a:rPr lang="ka-GE" sz="1800" dirty="0" smtClean="0"/>
              <a:t>გადაიხდიან 96 </a:t>
            </a:r>
            <a:r>
              <a:rPr lang="ka-GE" sz="1800" dirty="0"/>
              <a:t>000 ლარს ლარს (გადასახდელი თანხა პირობითია და გათვლილია გაანგარიშებით: 1 კოლოფი = </a:t>
            </a:r>
            <a:r>
              <a:rPr lang="ka-GE" sz="1800" dirty="0" smtClean="0"/>
              <a:t>3 </a:t>
            </a:r>
            <a:r>
              <a:rPr lang="ka-GE" sz="1800" dirty="0"/>
              <a:t>ლარი). </a:t>
            </a:r>
            <a:r>
              <a:rPr lang="ka-GE" sz="1800" dirty="0" smtClean="0"/>
              <a:t>(</a:t>
            </a:r>
            <a:r>
              <a:rPr lang="ka-GE" sz="1800" dirty="0"/>
              <a:t>სახელმწიფოსთან შეთანხმებული ფასნამატი.)</a:t>
            </a:r>
          </a:p>
          <a:p>
            <a:pPr marL="109728" indent="0" algn="just">
              <a:buNone/>
            </a:pPr>
            <a:endParaRPr lang="ka-GE" sz="1800" dirty="0"/>
          </a:p>
          <a:p>
            <a:pPr marL="109728" indent="0" algn="just">
              <a:buNone/>
            </a:pPr>
            <a:r>
              <a:rPr lang="ka-GE" sz="1800" dirty="0"/>
              <a:t>ჯამში სახელმწიფოს დაუბრუნდება </a:t>
            </a:r>
            <a:r>
              <a:rPr lang="ka-GE" sz="1800" dirty="0" smtClean="0"/>
              <a:t>222 000 ლარი ანუ </a:t>
            </a:r>
            <a:r>
              <a:rPr lang="ka-GE" sz="1800" dirty="0"/>
              <a:t>დაახლოებით </a:t>
            </a:r>
            <a:r>
              <a:rPr lang="ka-GE" sz="1800" dirty="0" smtClean="0"/>
              <a:t>70 500 ევრო</a:t>
            </a:r>
            <a:r>
              <a:rPr lang="ka-GE" sz="1800" dirty="0"/>
              <a:t>, რაც სახელმწიფოს მიერ „დიაბეტონი </a:t>
            </a:r>
            <a:r>
              <a:rPr lang="en-US" sz="1800" dirty="0"/>
              <a:t>MR”</a:t>
            </a:r>
            <a:r>
              <a:rPr lang="ka-GE" sz="1800" dirty="0"/>
              <a:t>-ის შესყიდვისთვის დახარჯული თანხის დაახლოებით </a:t>
            </a:r>
            <a:r>
              <a:rPr lang="ka-GE" sz="1800" dirty="0" smtClean="0"/>
              <a:t>45%-</a:t>
            </a:r>
            <a:r>
              <a:rPr lang="ka-GE" sz="1800" dirty="0"/>
              <a:t>ია შესაბამისად </a:t>
            </a:r>
            <a:r>
              <a:rPr lang="ka-GE" sz="1800" dirty="0" smtClean="0"/>
              <a:t>სახელმწიფო </a:t>
            </a:r>
            <a:r>
              <a:rPr lang="ka-GE" sz="1800" b="1" dirty="0" smtClean="0"/>
              <a:t>ამ პროდუქტზე დახარჯავს 38 000 ევროს.</a:t>
            </a:r>
            <a:endParaRPr lang="ka-GE" sz="1800" b="1" dirty="0"/>
          </a:p>
          <a:p>
            <a:pPr marL="109728" indent="0" algn="just">
              <a:buNone/>
            </a:pPr>
            <a:endParaRPr lang="ka-GE" sz="1800" b="1" dirty="0" smtClean="0"/>
          </a:p>
          <a:p>
            <a:pPr marL="109728" indent="0" algn="just">
              <a:buNone/>
            </a:pPr>
            <a:r>
              <a:rPr lang="ka-GE" sz="1800" b="1" dirty="0" smtClean="0"/>
              <a:t>„ამარილი 2 მგ-ს“ მაგალითი ცხადყოფს, რომ ყველა მედიკამენტზე არ იქნება შესაძლებელი მაღალი ფასდაკლების მიღება.</a:t>
            </a:r>
            <a:endParaRPr lang="ka-GE" sz="1800" b="1" dirty="0"/>
          </a:p>
          <a:p>
            <a:pPr marL="109728" indent="0" algn="just">
              <a:buNone/>
            </a:pPr>
            <a:endParaRPr lang="ka-GE" sz="1800" dirty="0"/>
          </a:p>
          <a:p>
            <a:pPr marL="109728" indent="0" algn="just">
              <a:buNone/>
            </a:pPr>
            <a:endParaRPr lang="ka-GE" sz="1800" dirty="0" smtClean="0"/>
          </a:p>
          <a:p>
            <a:pPr marL="109728" indent="0">
              <a:buNone/>
            </a:pPr>
            <a:endParaRPr lang="ka-GE" sz="1800" dirty="0"/>
          </a:p>
          <a:p>
            <a:pPr marL="109728" indent="0">
              <a:buNone/>
            </a:pPr>
            <a:endParaRPr lang="en-US" sz="1800" dirty="0"/>
          </a:p>
          <a:p>
            <a:endParaRPr lang="ka-GE" sz="1800" dirty="0" smtClean="0"/>
          </a:p>
          <a:p>
            <a:endParaRPr lang="en-US" dirty="0"/>
          </a:p>
        </p:txBody>
      </p:sp>
      <p:sp>
        <p:nvSpPr>
          <p:cNvPr id="3" name="Slide Number Placeholder 2"/>
          <p:cNvSpPr>
            <a:spLocks noGrp="1"/>
          </p:cNvSpPr>
          <p:nvPr>
            <p:ph type="sldNum" sz="quarter" idx="12"/>
          </p:nvPr>
        </p:nvSpPr>
        <p:spPr/>
        <p:txBody>
          <a:bodyPr/>
          <a:lstStyle/>
          <a:p>
            <a:fld id="{82C96661-CE86-4456-9500-084D21D1FC32}" type="slidenum">
              <a:rPr lang="en-US" smtClean="0"/>
              <a:t>9</a:t>
            </a:fld>
            <a:endParaRPr lang="en-US"/>
          </a:p>
        </p:txBody>
      </p:sp>
      <p:sp>
        <p:nvSpPr>
          <p:cNvPr id="4" name="Title 3"/>
          <p:cNvSpPr>
            <a:spLocks noGrp="1"/>
          </p:cNvSpPr>
          <p:nvPr>
            <p:ph type="title"/>
          </p:nvPr>
        </p:nvSpPr>
        <p:spPr/>
        <p:txBody>
          <a:bodyPr>
            <a:normAutofit/>
          </a:bodyPr>
          <a:lstStyle/>
          <a:p>
            <a:pPr algn="ctr"/>
            <a:r>
              <a:rPr lang="ka-GE" sz="2000" dirty="0" smtClean="0">
                <a:solidFill>
                  <a:schemeClr val="tx1"/>
                </a:solidFill>
                <a:effectLst/>
              </a:rPr>
              <a:t>მოსახლეობის ქრონიკული </a:t>
            </a:r>
            <a:r>
              <a:rPr lang="ka-GE" sz="2000" dirty="0">
                <a:solidFill>
                  <a:schemeClr val="tx1"/>
                </a:solidFill>
                <a:effectLst/>
              </a:rPr>
              <a:t>დაავადებების სამკურნალო მედიკამენტებით უზრუნველყოფის პროექტის </a:t>
            </a:r>
            <a:r>
              <a:rPr lang="ka-GE" sz="2000" dirty="0" smtClean="0">
                <a:solidFill>
                  <a:schemeClr val="tx1"/>
                </a:solidFill>
                <a:effectLst/>
              </a:rPr>
              <a:t>განვითარება</a:t>
            </a:r>
            <a:endParaRPr lang="en-US" sz="2000" dirty="0">
              <a:solidFill>
                <a:schemeClr val="tx1"/>
              </a:solidFill>
            </a:endParaRPr>
          </a:p>
        </p:txBody>
      </p:sp>
    </p:spTree>
    <p:extLst>
      <p:ext uri="{BB962C8B-B14F-4D97-AF65-F5344CB8AC3E}">
        <p14:creationId xmlns:p14="http://schemas.microsoft.com/office/powerpoint/2010/main" val="41187438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2632</TotalTime>
  <Words>3154</Words>
  <Application>Microsoft Office PowerPoint</Application>
  <PresentationFormat>On-screen Show (4:3)</PresentationFormat>
  <Paragraphs>589</Paragraphs>
  <Slides>31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Arial</vt:lpstr>
      <vt:lpstr>Calibri</vt:lpstr>
      <vt:lpstr>Lucida Sans Unicode</vt:lpstr>
      <vt:lpstr>Sylfaen</vt:lpstr>
      <vt:lpstr>Verdana</vt:lpstr>
      <vt:lpstr>Wingdings</vt:lpstr>
      <vt:lpstr>Wingdings 2</vt:lpstr>
      <vt:lpstr>Wingdings 3</vt:lpstr>
      <vt:lpstr>Concourse</vt:lpstr>
      <vt:lpstr>მედიკამენტების გაიაფების პროგრამა</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მნიშვნელოვანი ფაქტორია თუ რომელ ქვეყანაში იწარმოება ესა თუ ის მედიკამენტი. ქვემოთ მოცემულია მოსახლეობის ნდობა მედიკამენტების მწარმოებელი ქვეყნების მიმართ</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PowerPoint Presentation</vt:lpstr>
      <vt:lpstr>PowerPoint Presentation</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მოსახლეობის ქრონიკული დაავადებების სამკურნალო მედიკამენტებით უზრუნველყოფის პროექტის განვითარება</vt:lpstr>
      <vt:lpstr>პროექტის განვითარების ფარგლებში დასამატებელი სასურველი მედიკამენტების ნუსხა ჯგუფი: ენდოკრინოლოგია</vt:lpstr>
      <vt:lpstr>პროექტის განვითარების ფარგლებში დასამატებელი სასურველი მედიკამენტების ნუსხა ჯგუფი: ნევროლოგია</vt:lpstr>
      <vt:lpstr>პროექტის განვითარების ფარგლებში დასამატებელი სასურველი მედიკამენტების ნუსხა ჯგუფი: კარდიოლოგია</vt:lpstr>
      <vt:lpstr>პროექტის განვითარების ფარგლებში დასამატებელი სასურველი მედიკამენტების ნუსხა ჯგუფი: კარდიოლოგია</vt:lpstr>
      <vt:lpstr>პროექტის განვითარების ფარგლებში დასამატებელი სასურველი მედიკამენტების ნუსხა ჯგუფი: კარდიოლოგია</vt:lpstr>
      <vt:lpstr>პროექტის განვითარების ფარგლებში დასამატებელი სასურველი მედიკამენტების ნუსხა ჯგუფი: კარდიოლოგია</vt:lpstr>
      <vt:lpstr>პროექტის განვითარების ფარგლებში დასამატებელი სასურველი მედიკამენტების ნუსხა ჯგუფი: კარდიოლოგია</vt:lpstr>
      <vt:lpstr>,,საოჯახო აფთიაქი“ </vt:lpstr>
      <vt:lpstr>პროექტის მომსახურების მოდული</vt:lpstr>
      <vt:lpstr>დასკვნები </vt:lpstr>
      <vt:lpstr>დასკვნები</vt:lpstr>
      <vt:lpstr>დასკვნები</vt:lpstr>
      <vt:lpstr>სამოქმედო გეგმა</vt:lpstr>
      <vt:lpstr>სამოქმედო გეგმა</vt:lpstr>
      <vt:lpstr>პროექტის სავარაუდო ღირებულება</vt:lpstr>
      <vt:lpstr>სამოქმედო გეგმა</vt:lpstr>
      <vt:lpstr>მადლობა ყურადღებისთვის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საქართველოს ფარმაცევტული ბაზრის მიმოხილვა</dc:title>
  <dc:creator>User</dc:creator>
  <cp:lastModifiedBy>Mamuka Bregvadze</cp:lastModifiedBy>
  <cp:revision>358</cp:revision>
  <cp:lastPrinted>2018-01-26T15:23:50Z</cp:lastPrinted>
  <dcterms:created xsi:type="dcterms:W3CDTF">2017-12-12T10:28:19Z</dcterms:created>
  <dcterms:modified xsi:type="dcterms:W3CDTF">2018-01-29T11:04:16Z</dcterms:modified>
</cp:coreProperties>
</file>